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Corbel"/>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rbel-boldItalic.fntdata"/><Relationship Id="rId25" Type="http://schemas.openxmlformats.org/officeDocument/2006/relationships/font" Target="fonts/Corbel-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148ebb4f_25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 name="Google Shape;127;g105148ebb4f_25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5148ebb4f_25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what do we do as a company? What product and service do we provide in order to address that market need?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VIXCOIN the best way to invest in volatility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Currently, there are financial products that only citizens within the US are able to invest in. In order to level the playing field and create opportunities for global consumers, we are devising a way to help those consumers invest using tokens, smart contracts, and the blockchain infrastructure on Ethereum.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will choose an investment vehicle and implement an algorithmic trading strategy for it. For example, daily trade on good days of the VIXM which is an exchange traded note (ETN) that tracks the VIX short-term futures. The strategy is defined using Machine learning, and its cumulative return will provide the price of the token. Part of this project includes choosing the best instrument (or mix of instruments) to invest in the VIX. Other alternatives to VIXM are VXZ, and VXX.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summary, we are selling a token on blockchain that represents an investment on the VIX.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are a blockchain based asset and financial management service company. We aim to create a token that will allow investors worldwide to invest in VIXM and other financial products that have been limited to only US investors. Consumers will purchase a token from our company using their own currency and our smart contract will use a ML enhanced algorithm to invest the money and sell in order to generate a profit. The VIXM is volatile so investments will be short-term, similar to day trading.</a:t>
            </a:r>
            <a:endParaRPr/>
          </a:p>
        </p:txBody>
      </p:sp>
      <p:sp>
        <p:nvSpPr>
          <p:cNvPr id="299" name="Google Shape;299;g105148ebb4f_25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5148ebb4f_25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what do we do as a company? What product and service do we provide in order to address that market need?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VIXCOIN the best way to invest in volatility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Currently, there are financial products that only citizens within the US are able to invest in. In order to level the playing field and create opportunities for global consumers, we are devising a way to help those consumers invest using tokens, smart contracts, and the blockchain infrastructure on Ethereum.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will choose an investment vehicle and implement an algorithmic trading strategy for it. For example, daily trade on good days of the VIXM which is an exchange traded note (ETN) that tracks the VIX short-term futures. The strategy is defined using Machine learning, and its cumulative return will provide the price of the token. Part of this project includes choosing the best instrument (or mix of instruments) to invest in the VIX. Other alternatives to VIXM are VXZ, and VXX.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summary, we are selling a token on blockchain that represents an investment on the VIX.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are a blockchain based asset and financial management service company. We aim to create a token that will allow investors worldwide to invest in VIXM and other financial products that have been limited to only US investors. Consumers will purchase a token from our company using their own currency and our smart contract will use a ML enhanced algorithm to invest the money and sell in order to generate a profit. The VIXM is volatile so investments will be short-term, similar to day trading.</a:t>
            </a:r>
            <a:endParaRPr/>
          </a:p>
        </p:txBody>
      </p:sp>
      <p:sp>
        <p:nvSpPr>
          <p:cNvPr id="321" name="Google Shape;321;g105148ebb4f_25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5148ebb4f_25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800"/>
              </a:spcBef>
              <a:spcAft>
                <a:spcPts val="0"/>
              </a:spcAft>
              <a:buClr>
                <a:schemeClr val="dk1"/>
              </a:buClr>
              <a:buSzPts val="1100"/>
              <a:buFont typeface="Arial"/>
              <a:buNone/>
            </a:pPr>
            <a:r>
              <a:rPr b="1" lang="en" sz="1100">
                <a:solidFill>
                  <a:srgbClr val="324488"/>
                </a:solidFill>
              </a:rPr>
              <a:t>The price of the VIXCOIN corresponds to the growth of $1 dollar invested at the moment of the sell of the first token</a:t>
            </a:r>
            <a:endParaRPr>
              <a:solidFill>
                <a:srgbClr val="324488"/>
              </a:solidFill>
            </a:endParaRPr>
          </a:p>
          <a:p>
            <a:pPr indent="0" lvl="0" marL="0" rtl="0" algn="l">
              <a:lnSpc>
                <a:spcPct val="100000"/>
              </a:lnSpc>
              <a:spcBef>
                <a:spcPts val="2800"/>
              </a:spcBef>
              <a:spcAft>
                <a:spcPts val="0"/>
              </a:spcAft>
              <a:buClr>
                <a:schemeClr val="dk1"/>
              </a:buClr>
              <a:buSzPts val="1100"/>
              <a:buFont typeface="Calibri"/>
              <a:buNone/>
            </a:pPr>
            <a:r>
              <a:t/>
            </a:r>
            <a:endParaRPr/>
          </a:p>
        </p:txBody>
      </p:sp>
      <p:sp>
        <p:nvSpPr>
          <p:cNvPr id="362" name="Google Shape;362;g105148ebb4f_25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5148ebb4f_25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18" name="Google Shape;418;g105148ebb4f_25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5148ebb4f_25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31" name="Google Shape;431;g105148ebb4f_25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5148ebb4f_25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42" name="Google Shape;442;g105148ebb4f_25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148ebb4f_25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Jas- its the only pi</a:t>
            </a:r>
            <a:endParaRPr/>
          </a:p>
        </p:txBody>
      </p:sp>
      <p:sp>
        <p:nvSpPr>
          <p:cNvPr id="459" name="Google Shape;459;g105148ebb4f_25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5148ebb4f_25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3" name="Google Shape;143;g105148ebb4f_25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5148ebb4f_25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55" name="Google Shape;155;g105148ebb4f_25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148ebb4f_25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just">
              <a:spcBef>
                <a:spcPts val="0"/>
              </a:spcBef>
              <a:spcAft>
                <a:spcPts val="0"/>
              </a:spcAft>
              <a:buClr>
                <a:schemeClr val="dk1"/>
              </a:buClr>
              <a:buFont typeface="Arial"/>
              <a:buNone/>
            </a:pPr>
            <a:r>
              <a:t/>
            </a:r>
            <a:endParaRPr/>
          </a:p>
        </p:txBody>
      </p:sp>
      <p:sp>
        <p:nvSpPr>
          <p:cNvPr id="179" name="Google Shape;179;g105148ebb4f_25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148ebb4f_25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what do we do as a company? What product and service do we provide in order to address that market need?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VIXCOIN the best way to invest in volatility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Currently, there are financial products that only citizens within the US are able to invest in. In order to level the playing field and create opportunities for global consumers, we are devising a way to help those consumers invest using tokens, smart contracts, and the blockchain infrastructure on Ethereum.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will choose an investment vehicle and implement an algorithmic trading strategy for it. For example, daily trade on good days of the VIXM which is an exchange traded note (ETN) that tracks the VIX short-term futures. The strategy is defined using Machine learning, and its cumulative return will provide the price of the token. Part of this project includes choosing the best instrument (or mix of instruments) to invest in the VIX. Other alternatives to VIXM are VXZ, and VXX.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summary, we are selling a token on blockchain that represents an investment on the VIX.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are a blockchain based asset and financial management service company. We aim to create a token that will allow investors worldwide to invest in VIXM and other financial products that have been limited to only US investors. Consumers will purchase a token from our company using their own currency and our smart contract will use a ML enhanced algorithm to invest the money and sell in order to generate a profit. The VIXM is volatile so investments will be short-term, similar to day trading.</a:t>
            </a:r>
            <a:endParaRPr/>
          </a:p>
        </p:txBody>
      </p:sp>
      <p:sp>
        <p:nvSpPr>
          <p:cNvPr id="193" name="Google Shape;193;g105148ebb4f_25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5148ebb4f_25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7" name="Google Shape;207;g105148ebb4f_25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5148ebb4f_25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7" name="Google Shape;227;g105148ebb4f_25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5148ebb4f_25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7" name="Google Shape;247;g105148ebb4f_25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5148ebb4f_2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what do we do as a company? What product and service do we provide in order to address that market need?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VIXCOIN the best way to invest in volatility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Currently, there are financial products that only citizens within the US are able to invest in. In order to level the playing field and create opportunities for global consumers, we are devising a way to help those consumers invest using tokens, smart contracts, and the blockchain infrastructure on Ethereum.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will choose an investment vehicle and implement an algorithmic trading strategy for it. For example, daily trade on good days of the VIXM which is an exchange traded note (ETN) that tracks the VIX short-term futures. The strategy is defined using Machine learning, and its cumulative return will provide the price of the token. Part of this project includes choosing the best instrument (or mix of instruments) to invest in the VIX. Other alternatives to VIXM are VXZ, and VXX.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summary, we are selling a token on blockchain that represents an investment on the VIX.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are a blockchain based asset and financial management service company. We aim to create a token that will allow investors worldwide to invest in VIXM and other financial products that have been limited to only US investors. Consumers will purchase a token from our company using their own currency and our smart contract will use a ML enhanced algorithm to invest the money and sell in order to generate a profit. The VIXM is volatile so investments will be short-term, similar to day trading.</a:t>
            </a:r>
            <a:endParaRPr/>
          </a:p>
        </p:txBody>
      </p:sp>
      <p:sp>
        <p:nvSpPr>
          <p:cNvPr id="270" name="Google Shape;270;g105148ebb4f_2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8.jpg"/><Relationship Id="rId7" Type="http://schemas.openxmlformats.org/officeDocument/2006/relationships/image" Target="../media/image14.jpg"/><Relationship Id="rId8"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5"/>
          <p:cNvGrpSpPr/>
          <p:nvPr/>
        </p:nvGrpSpPr>
        <p:grpSpPr>
          <a:xfrm>
            <a:off x="123824" y="123469"/>
            <a:ext cx="1657161" cy="943249"/>
            <a:chOff x="152913" y="132992"/>
            <a:chExt cx="1732531" cy="943249"/>
          </a:xfrm>
        </p:grpSpPr>
        <p:cxnSp>
          <p:nvCxnSpPr>
            <p:cNvPr id="130" name="Google Shape;130;p25"/>
            <p:cNvCxnSpPr/>
            <p:nvPr/>
          </p:nvCxnSpPr>
          <p:spPr>
            <a:xfrm>
              <a:off x="152913" y="132992"/>
              <a:ext cx="0" cy="943249"/>
            </a:xfrm>
            <a:prstGeom prst="straightConnector1">
              <a:avLst/>
            </a:prstGeom>
            <a:noFill/>
            <a:ln cap="flat" cmpd="sng" w="12700">
              <a:solidFill>
                <a:srgbClr val="757070"/>
              </a:solidFill>
              <a:prstDash val="solid"/>
              <a:miter lim="800000"/>
              <a:headEnd len="sm" w="sm" type="none"/>
              <a:tailEnd len="sm" w="sm" type="none"/>
            </a:ln>
          </p:spPr>
        </p:cxnSp>
        <p:cxnSp>
          <p:nvCxnSpPr>
            <p:cNvPr id="131" name="Google Shape;131;p25"/>
            <p:cNvCxnSpPr/>
            <p:nvPr/>
          </p:nvCxnSpPr>
          <p:spPr>
            <a:xfrm>
              <a:off x="152913" y="132992"/>
              <a:ext cx="1732531" cy="0"/>
            </a:xfrm>
            <a:prstGeom prst="straightConnector1">
              <a:avLst/>
            </a:prstGeom>
            <a:noFill/>
            <a:ln cap="flat" cmpd="sng" w="12700">
              <a:solidFill>
                <a:srgbClr val="757070"/>
              </a:solidFill>
              <a:prstDash val="solid"/>
              <a:miter lim="800000"/>
              <a:headEnd len="sm" w="sm" type="none"/>
              <a:tailEnd len="sm" w="sm" type="none"/>
            </a:ln>
          </p:spPr>
        </p:cxnSp>
      </p:grpSp>
      <p:sp>
        <p:nvSpPr>
          <p:cNvPr id="132" name="Google Shape;132;p25"/>
          <p:cNvSpPr/>
          <p:nvPr/>
        </p:nvSpPr>
        <p:spPr>
          <a:xfrm>
            <a:off x="-1" y="4869848"/>
            <a:ext cx="9143999" cy="312701"/>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5"/>
          <p:cNvSpPr txBox="1"/>
          <p:nvPr/>
        </p:nvSpPr>
        <p:spPr>
          <a:xfrm>
            <a:off x="198894" y="4874614"/>
            <a:ext cx="8746208" cy="25388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200" u="none" cap="none" strike="noStrike">
                <a:solidFill>
                  <a:schemeClr val="lt1"/>
                </a:solidFill>
                <a:latin typeface="Calibri"/>
                <a:ea typeface="Calibri"/>
                <a:cs typeface="Calibri"/>
                <a:sym typeface="Calibri"/>
              </a:rPr>
              <a:t>FOUNDERS:</a:t>
            </a:r>
            <a:r>
              <a:rPr b="1" i="0" lang="en" sz="1200" u="none" cap="none" strike="noStrike">
                <a:solidFill>
                  <a:schemeClr val="lt1"/>
                </a:solidFill>
                <a:latin typeface="Calibri"/>
                <a:ea typeface="Calibri"/>
                <a:cs typeface="Calibri"/>
                <a:sym typeface="Calibri"/>
              </a:rPr>
              <a:t>    </a:t>
            </a:r>
            <a:r>
              <a:rPr b="0" i="0" lang="en" sz="1200" u="none" cap="none" strike="noStrike">
                <a:solidFill>
                  <a:schemeClr val="lt1"/>
                </a:solidFill>
                <a:latin typeface="Calibri"/>
                <a:ea typeface="Calibri"/>
                <a:cs typeface="Calibri"/>
                <a:sym typeface="Calibri"/>
              </a:rPr>
              <a:t>JASON GARCIA  |  PAOLA CARVAJAL  |  PRATEEK SHARMA   |   JASMINE TENGSICO   |   SRINI GODA</a:t>
            </a:r>
            <a:endParaRPr b="0" i="0" sz="1200" u="none" cap="none" strike="noStrike">
              <a:solidFill>
                <a:schemeClr val="lt1"/>
              </a:solidFill>
              <a:latin typeface="Calibri"/>
              <a:ea typeface="Calibri"/>
              <a:cs typeface="Calibri"/>
              <a:sym typeface="Calibri"/>
            </a:endParaRPr>
          </a:p>
        </p:txBody>
      </p:sp>
      <p:sp>
        <p:nvSpPr>
          <p:cNvPr id="134" name="Google Shape;134;p25"/>
          <p:cNvSpPr/>
          <p:nvPr/>
        </p:nvSpPr>
        <p:spPr>
          <a:xfrm>
            <a:off x="8718552" y="1"/>
            <a:ext cx="425448" cy="5143499"/>
          </a:xfrm>
          <a:prstGeom prst="rect">
            <a:avLst/>
          </a:prstGeom>
          <a:gradFill>
            <a:gsLst>
              <a:gs pos="0">
                <a:srgbClr val="0E1F3B"/>
              </a:gs>
              <a:gs pos="35000">
                <a:srgbClr val="142C57"/>
              </a:gs>
              <a:gs pos="100000">
                <a:srgbClr val="19366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5" name="Google Shape;135;p25"/>
          <p:cNvSpPr/>
          <p:nvPr/>
        </p:nvSpPr>
        <p:spPr>
          <a:xfrm flipH="1">
            <a:off x="8880163" y="1"/>
            <a:ext cx="34289" cy="519207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6" name="Google Shape;136;p25"/>
          <p:cNvSpPr/>
          <p:nvPr/>
        </p:nvSpPr>
        <p:spPr>
          <a:xfrm>
            <a:off x="8787129" y="-9524"/>
            <a:ext cx="34289" cy="519207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37" name="Google Shape;137;p25"/>
          <p:cNvCxnSpPr/>
          <p:nvPr/>
        </p:nvCxnSpPr>
        <p:spPr>
          <a:xfrm>
            <a:off x="3022728" y="2078926"/>
            <a:ext cx="0" cy="1719513"/>
          </a:xfrm>
          <a:prstGeom prst="straightConnector1">
            <a:avLst/>
          </a:prstGeom>
          <a:noFill/>
          <a:ln cap="flat" cmpd="sng" w="9525">
            <a:solidFill>
              <a:srgbClr val="757070"/>
            </a:solidFill>
            <a:prstDash val="solid"/>
            <a:miter lim="800000"/>
            <a:headEnd len="sm" w="sm" type="none"/>
            <a:tailEnd len="sm" w="sm" type="none"/>
          </a:ln>
        </p:spPr>
      </p:cxnSp>
      <p:pic>
        <p:nvPicPr>
          <p:cNvPr descr="A picture containing night sky&#10;&#10;Description automatically generated" id="138" name="Google Shape;138;p25"/>
          <p:cNvPicPr preferRelativeResize="0"/>
          <p:nvPr/>
        </p:nvPicPr>
        <p:blipFill rotWithShape="1">
          <a:blip r:embed="rId3">
            <a:alphaModFix/>
          </a:blip>
          <a:srcRect b="19553" l="42280" r="7838" t="12230"/>
          <a:stretch/>
        </p:blipFill>
        <p:spPr>
          <a:xfrm>
            <a:off x="836659" y="2078926"/>
            <a:ext cx="1888651" cy="1778713"/>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9019"/>
              </a:srgbClr>
            </a:outerShdw>
          </a:effectLst>
        </p:spPr>
      </p:pic>
      <p:pic>
        <p:nvPicPr>
          <p:cNvPr descr="A picture containing text, clipart&#10;&#10;Description automatically generated" id="139" name="Google Shape;139;p25"/>
          <p:cNvPicPr preferRelativeResize="0"/>
          <p:nvPr/>
        </p:nvPicPr>
        <p:blipFill rotWithShape="1">
          <a:blip r:embed="rId4">
            <a:alphaModFix/>
          </a:blip>
          <a:srcRect b="0" l="0" r="0" t="0"/>
          <a:stretch/>
        </p:blipFill>
        <p:spPr>
          <a:xfrm>
            <a:off x="3287779" y="2406620"/>
            <a:ext cx="3048109" cy="1421418"/>
          </a:xfrm>
          <a:prstGeom prst="rect">
            <a:avLst/>
          </a:prstGeom>
          <a:noFill/>
          <a:ln>
            <a:noFill/>
          </a:ln>
        </p:spPr>
      </p:pic>
      <p:sp>
        <p:nvSpPr>
          <p:cNvPr id="140" name="Google Shape;140;p25"/>
          <p:cNvSpPr/>
          <p:nvPr/>
        </p:nvSpPr>
        <p:spPr>
          <a:xfrm>
            <a:off x="8689154" y="14966"/>
            <a:ext cx="34289" cy="519207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nvSpPr>
        <p:spPr>
          <a:xfrm>
            <a:off x="5572500" y="4490283"/>
            <a:ext cx="2383500" cy="50005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800">
                <a:solidFill>
                  <a:srgbClr val="FFFFFF"/>
                </a:solidFill>
                <a:latin typeface="Corbel"/>
                <a:ea typeface="Corbel"/>
                <a:cs typeface="Corbel"/>
                <a:sym typeface="Corbel"/>
              </a:rPr>
              <a:t>CUSTOMIZED</a:t>
            </a:r>
            <a:endParaRPr sz="1600">
              <a:solidFill>
                <a:srgbClr val="FFFFFF"/>
              </a:solidFill>
              <a:latin typeface="Corbel"/>
              <a:ea typeface="Corbel"/>
              <a:cs typeface="Corbel"/>
              <a:sym typeface="Corbel"/>
            </a:endParaRPr>
          </a:p>
        </p:txBody>
      </p:sp>
      <p:grpSp>
        <p:nvGrpSpPr>
          <p:cNvPr id="302" name="Google Shape;302;p34"/>
          <p:cNvGrpSpPr/>
          <p:nvPr/>
        </p:nvGrpSpPr>
        <p:grpSpPr>
          <a:xfrm>
            <a:off x="152914" y="132992"/>
            <a:ext cx="1732500" cy="943200"/>
            <a:chOff x="152913" y="132992"/>
            <a:chExt cx="1732500" cy="943200"/>
          </a:xfrm>
        </p:grpSpPr>
        <p:cxnSp>
          <p:nvCxnSpPr>
            <p:cNvPr id="303" name="Google Shape;303;p34"/>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304" name="Google Shape;304;p34"/>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305" name="Google Shape;305;p34"/>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34"/>
          <p:cNvSpPr/>
          <p:nvPr/>
        </p:nvSpPr>
        <p:spPr>
          <a:xfrm>
            <a:off x="9077633"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Chart, histogram&#10;&#10;Description automatically generated" id="307" name="Google Shape;307;p34"/>
          <p:cNvPicPr preferRelativeResize="0"/>
          <p:nvPr/>
        </p:nvPicPr>
        <p:blipFill rotWithShape="1">
          <a:blip r:embed="rId3">
            <a:alphaModFix/>
          </a:blip>
          <a:srcRect b="3405" l="0" r="17514" t="7829"/>
          <a:stretch/>
        </p:blipFill>
        <p:spPr>
          <a:xfrm>
            <a:off x="66146" y="1788110"/>
            <a:ext cx="4983927" cy="3222398"/>
          </a:xfrm>
          <a:prstGeom prst="rect">
            <a:avLst/>
          </a:prstGeom>
          <a:noFill/>
          <a:ln>
            <a:noFill/>
          </a:ln>
        </p:spPr>
      </p:pic>
      <p:sp>
        <p:nvSpPr>
          <p:cNvPr id="308" name="Google Shape;308;p34"/>
          <p:cNvSpPr txBox="1"/>
          <p:nvPr/>
        </p:nvSpPr>
        <p:spPr>
          <a:xfrm>
            <a:off x="2863050" y="1170600"/>
            <a:ext cx="38415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070C0"/>
                </a:solidFill>
                <a:latin typeface="Corbel"/>
                <a:ea typeface="Corbel"/>
                <a:cs typeface="Corbel"/>
                <a:sym typeface="Corbel"/>
              </a:rPr>
              <a:t>VIXM</a:t>
            </a:r>
            <a:r>
              <a:rPr b="1" lang="en" sz="2100">
                <a:solidFill>
                  <a:srgbClr val="1F3864"/>
                </a:solidFill>
                <a:latin typeface="Corbel"/>
                <a:ea typeface="Corbel"/>
                <a:cs typeface="Corbel"/>
                <a:sym typeface="Corbel"/>
              </a:rPr>
              <a:t> </a:t>
            </a:r>
            <a:r>
              <a:rPr b="1" lang="en" sz="1400">
                <a:solidFill>
                  <a:srgbClr val="1F3864"/>
                </a:solidFill>
                <a:latin typeface="Corbel"/>
                <a:ea typeface="Corbel"/>
                <a:cs typeface="Corbel"/>
                <a:sym typeface="Corbel"/>
              </a:rPr>
              <a:t>&amp;</a:t>
            </a:r>
            <a:r>
              <a:rPr b="1" lang="en" sz="2100">
                <a:solidFill>
                  <a:srgbClr val="1F3864"/>
                </a:solidFill>
                <a:latin typeface="Corbel"/>
                <a:ea typeface="Corbel"/>
                <a:cs typeface="Corbel"/>
                <a:sym typeface="Corbel"/>
              </a:rPr>
              <a:t> </a:t>
            </a:r>
            <a:r>
              <a:rPr b="1" lang="en" sz="2400">
                <a:solidFill>
                  <a:schemeClr val="dk1"/>
                </a:solidFill>
                <a:latin typeface="Corbel"/>
                <a:ea typeface="Corbel"/>
                <a:cs typeface="Corbel"/>
                <a:sym typeface="Corbel"/>
              </a:rPr>
              <a:t>VXX</a:t>
            </a:r>
            <a:r>
              <a:rPr b="1" lang="en" sz="2100">
                <a:solidFill>
                  <a:srgbClr val="1F3864"/>
                </a:solidFill>
                <a:latin typeface="Corbel"/>
                <a:ea typeface="Corbel"/>
                <a:cs typeface="Corbel"/>
                <a:sym typeface="Corbel"/>
              </a:rPr>
              <a:t> </a:t>
            </a:r>
            <a:r>
              <a:rPr b="1" lang="en" sz="1500">
                <a:solidFill>
                  <a:srgbClr val="1F3864"/>
                </a:solidFill>
                <a:latin typeface="Corbel"/>
                <a:ea typeface="Corbel"/>
                <a:cs typeface="Corbel"/>
                <a:sym typeface="Corbel"/>
              </a:rPr>
              <a:t>CLOSING PRICES, </a:t>
            </a:r>
            <a:endParaRPr sz="1100">
              <a:latin typeface="Corbel"/>
              <a:ea typeface="Corbel"/>
              <a:cs typeface="Corbel"/>
              <a:sym typeface="Corbel"/>
            </a:endParaRPr>
          </a:p>
          <a:p>
            <a:pPr indent="0" lvl="0" marL="0" marR="0" rtl="0" algn="l">
              <a:spcBef>
                <a:spcPts val="0"/>
              </a:spcBef>
              <a:spcAft>
                <a:spcPts val="0"/>
              </a:spcAft>
              <a:buNone/>
            </a:pPr>
            <a:r>
              <a:rPr b="1" lang="en" sz="1500">
                <a:solidFill>
                  <a:srgbClr val="1F3864"/>
                </a:solidFill>
                <a:latin typeface="Corbel"/>
                <a:ea typeface="Corbel"/>
                <a:cs typeface="Corbel"/>
                <a:sym typeface="Corbel"/>
              </a:rPr>
              <a:t>REFLECTING “PRICE DECAY” EFFECT.</a:t>
            </a:r>
            <a:endParaRPr sz="1500">
              <a:solidFill>
                <a:srgbClr val="000000"/>
              </a:solidFill>
              <a:latin typeface="Corbel"/>
              <a:ea typeface="Corbel"/>
              <a:cs typeface="Corbel"/>
              <a:sym typeface="Corbel"/>
            </a:endParaRPr>
          </a:p>
        </p:txBody>
      </p:sp>
      <p:sp>
        <p:nvSpPr>
          <p:cNvPr id="309" name="Google Shape;309;p34"/>
          <p:cNvSpPr txBox="1"/>
          <p:nvPr/>
        </p:nvSpPr>
        <p:spPr>
          <a:xfrm>
            <a:off x="0" y="1165250"/>
            <a:ext cx="2861700" cy="646500"/>
          </a:xfrm>
          <a:prstGeom prst="rect">
            <a:avLst/>
          </a:prstGeom>
          <a:gradFill>
            <a:gsLst>
              <a:gs pos="0">
                <a:srgbClr val="0E1F3B"/>
              </a:gs>
              <a:gs pos="50000">
                <a:srgbClr val="142C57"/>
              </a:gs>
              <a:gs pos="100000">
                <a:srgbClr val="193669"/>
              </a:gs>
            </a:gsLst>
            <a:lin ang="0" scaled="0"/>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chemeClr val="lt1"/>
                </a:solidFill>
                <a:latin typeface="Corbel"/>
                <a:ea typeface="Corbel"/>
                <a:cs typeface="Corbel"/>
                <a:sym typeface="Corbel"/>
              </a:rPr>
              <a:t>POPULAR VIX INVESTMENT VEHICLES:</a:t>
            </a:r>
            <a:endParaRPr sz="1800">
              <a:solidFill>
                <a:schemeClr val="lt1"/>
              </a:solidFill>
              <a:latin typeface="Corbel"/>
              <a:ea typeface="Corbel"/>
              <a:cs typeface="Corbel"/>
              <a:sym typeface="Corbel"/>
            </a:endParaRPr>
          </a:p>
        </p:txBody>
      </p:sp>
      <p:sp>
        <p:nvSpPr>
          <p:cNvPr id="310" name="Google Shape;310;p34"/>
          <p:cNvSpPr txBox="1"/>
          <p:nvPr/>
        </p:nvSpPr>
        <p:spPr>
          <a:xfrm>
            <a:off x="4175281" y="1982896"/>
            <a:ext cx="691500" cy="5001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400">
                <a:solidFill>
                  <a:schemeClr val="dk1"/>
                </a:solidFill>
                <a:latin typeface="Calibri"/>
                <a:ea typeface="Calibri"/>
                <a:cs typeface="Calibri"/>
                <a:sym typeface="Calibri"/>
              </a:rPr>
              <a:t>VXX</a:t>
            </a:r>
            <a:endParaRPr sz="1100"/>
          </a:p>
          <a:p>
            <a:pPr indent="0" lvl="0" marL="0" marR="0" rtl="0" algn="r">
              <a:spcBef>
                <a:spcPts val="0"/>
              </a:spcBef>
              <a:spcAft>
                <a:spcPts val="0"/>
              </a:spcAft>
              <a:buNone/>
            </a:pPr>
            <a:r>
              <a:rPr b="1" lang="en" sz="1400">
                <a:solidFill>
                  <a:srgbClr val="0070C0"/>
                </a:solidFill>
                <a:latin typeface="Calibri"/>
                <a:ea typeface="Calibri"/>
                <a:cs typeface="Calibri"/>
                <a:sym typeface="Calibri"/>
              </a:rPr>
              <a:t>VIXM</a:t>
            </a:r>
            <a:endParaRPr sz="1100">
              <a:solidFill>
                <a:srgbClr val="0070C0"/>
              </a:solidFill>
              <a:latin typeface="Arial"/>
              <a:ea typeface="Arial"/>
              <a:cs typeface="Arial"/>
              <a:sym typeface="Arial"/>
            </a:endParaRPr>
          </a:p>
        </p:txBody>
      </p:sp>
      <p:sp>
        <p:nvSpPr>
          <p:cNvPr id="311" name="Google Shape;311;p34"/>
          <p:cNvSpPr/>
          <p:nvPr/>
        </p:nvSpPr>
        <p:spPr>
          <a:xfrm>
            <a:off x="7073110" y="2705086"/>
            <a:ext cx="1261549" cy="1591095"/>
          </a:xfrm>
          <a:prstGeom prst="rect">
            <a:avLst/>
          </a:prstGeom>
          <a:solidFill>
            <a:srgbClr val="38562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400">
                <a:solidFill>
                  <a:schemeClr val="lt1"/>
                </a:solidFill>
                <a:latin typeface="Calibri"/>
                <a:ea typeface="Calibri"/>
                <a:cs typeface="Calibri"/>
                <a:sym typeface="Calibri"/>
              </a:rPr>
              <a:t>+</a:t>
            </a:r>
            <a:endParaRPr sz="1100"/>
          </a:p>
        </p:txBody>
      </p:sp>
      <p:sp>
        <p:nvSpPr>
          <p:cNvPr id="312" name="Google Shape;312;p34"/>
          <p:cNvSpPr/>
          <p:nvPr/>
        </p:nvSpPr>
        <p:spPr>
          <a:xfrm>
            <a:off x="5836278" y="4296181"/>
            <a:ext cx="1261548" cy="334283"/>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a:t>
            </a:r>
            <a:endParaRPr sz="1100"/>
          </a:p>
        </p:txBody>
      </p:sp>
      <p:sp>
        <p:nvSpPr>
          <p:cNvPr id="313" name="Google Shape;313;p34"/>
          <p:cNvSpPr/>
          <p:nvPr/>
        </p:nvSpPr>
        <p:spPr>
          <a:xfrm>
            <a:off x="5836344" y="4261891"/>
            <a:ext cx="2498314" cy="34289"/>
          </a:xfrm>
          <a:prstGeom prst="rect">
            <a:avLst/>
          </a:prstGeom>
          <a:solidFill>
            <a:srgbClr val="1F3864"/>
          </a:solidFill>
          <a:ln cap="flat" cmpd="sng" w="12700">
            <a:solidFill>
              <a:srgbClr val="1F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4" name="Google Shape;314;p34"/>
          <p:cNvSpPr txBox="1"/>
          <p:nvPr/>
        </p:nvSpPr>
        <p:spPr>
          <a:xfrm>
            <a:off x="5021108" y="1982890"/>
            <a:ext cx="4056526" cy="369291"/>
          </a:xfrm>
          <a:prstGeom prst="rect">
            <a:avLst/>
          </a:prstGeom>
          <a:gradFill>
            <a:gsLst>
              <a:gs pos="0">
                <a:srgbClr val="0E1F3B"/>
              </a:gs>
              <a:gs pos="50000">
                <a:srgbClr val="142C57"/>
              </a:gs>
              <a:gs pos="100000">
                <a:srgbClr val="193669"/>
              </a:gs>
            </a:gsLst>
            <a:lin ang="0" scaled="0"/>
          </a:gra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800">
                <a:solidFill>
                  <a:schemeClr val="lt1"/>
                </a:solidFill>
                <a:latin typeface="Corbel"/>
                <a:ea typeface="Corbel"/>
                <a:cs typeface="Corbel"/>
                <a:sym typeface="Corbel"/>
              </a:rPr>
              <a:t>DAILY INVESTMENT STRATEGY</a:t>
            </a:r>
            <a:endParaRPr sz="1800">
              <a:solidFill>
                <a:schemeClr val="lt1"/>
              </a:solidFill>
              <a:latin typeface="Corbel"/>
              <a:ea typeface="Corbel"/>
              <a:cs typeface="Corbel"/>
              <a:sym typeface="Corbel"/>
            </a:endParaRPr>
          </a:p>
        </p:txBody>
      </p:sp>
      <p:sp>
        <p:nvSpPr>
          <p:cNvPr id="315" name="Google Shape;315;p34"/>
          <p:cNvSpPr txBox="1"/>
          <p:nvPr/>
        </p:nvSpPr>
        <p:spPr>
          <a:xfrm>
            <a:off x="252903" y="244447"/>
            <a:ext cx="4797169"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DAILY TRADING STRATEGY</a:t>
            </a:r>
            <a:endParaRPr sz="2400">
              <a:solidFill>
                <a:srgbClr val="1F3864"/>
              </a:solidFill>
              <a:latin typeface="Corbel"/>
              <a:ea typeface="Corbel"/>
              <a:cs typeface="Corbel"/>
              <a:sym typeface="Corbel"/>
            </a:endParaRPr>
          </a:p>
        </p:txBody>
      </p:sp>
      <p:sp>
        <p:nvSpPr>
          <p:cNvPr id="316" name="Google Shape;316;p34"/>
          <p:cNvSpPr/>
          <p:nvPr/>
        </p:nvSpPr>
        <p:spPr>
          <a:xfrm>
            <a:off x="6046222" y="3798328"/>
            <a:ext cx="908766" cy="438551"/>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800">
                <a:solidFill>
                  <a:srgbClr val="C00000"/>
                </a:solidFill>
                <a:latin typeface="Calibri"/>
                <a:ea typeface="Calibri"/>
                <a:cs typeface="Calibri"/>
                <a:sym typeface="Calibri"/>
              </a:rPr>
              <a:t>AVOID!!</a:t>
            </a:r>
            <a:r>
              <a:rPr lang="en" sz="1800">
                <a:solidFill>
                  <a:srgbClr val="C00000"/>
                </a:solidFill>
                <a:latin typeface="Calibri"/>
                <a:ea typeface="Calibri"/>
                <a:cs typeface="Calibri"/>
                <a:sym typeface="Calibri"/>
              </a:rPr>
              <a:t> </a:t>
            </a:r>
            <a:endParaRPr sz="1100"/>
          </a:p>
        </p:txBody>
      </p:sp>
      <p:sp>
        <p:nvSpPr>
          <p:cNvPr id="317" name="Google Shape;317;p34"/>
          <p:cNvSpPr/>
          <p:nvPr/>
        </p:nvSpPr>
        <p:spPr>
          <a:xfrm>
            <a:off x="7164061" y="4281797"/>
            <a:ext cx="1170531" cy="43855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800">
                <a:solidFill>
                  <a:srgbClr val="385623"/>
                </a:solidFill>
                <a:latin typeface="Calibri"/>
                <a:ea typeface="Calibri"/>
                <a:cs typeface="Calibri"/>
                <a:sym typeface="Calibri"/>
              </a:rPr>
              <a:t>INVEST!!</a:t>
            </a:r>
            <a:r>
              <a:rPr lang="en" sz="1800">
                <a:solidFill>
                  <a:srgbClr val="385623"/>
                </a:solidFill>
                <a:latin typeface="Calibri"/>
                <a:ea typeface="Calibri"/>
                <a:cs typeface="Calibri"/>
                <a:sym typeface="Calibri"/>
              </a:rPr>
              <a:t> </a:t>
            </a:r>
            <a:endParaRPr sz="1100"/>
          </a:p>
        </p:txBody>
      </p:sp>
      <p:cxnSp>
        <p:nvCxnSpPr>
          <p:cNvPr id="318" name="Google Shape;318;p34"/>
          <p:cNvCxnSpPr/>
          <p:nvPr/>
        </p:nvCxnSpPr>
        <p:spPr>
          <a:xfrm>
            <a:off x="5015146" y="1982890"/>
            <a:ext cx="0" cy="3037011"/>
          </a:xfrm>
          <a:prstGeom prst="straightConnector1">
            <a:avLst/>
          </a:prstGeom>
          <a:noFill/>
          <a:ln cap="flat" cmpd="sng" w="9525">
            <a:solidFill>
              <a:srgbClr val="757070"/>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nvSpPr>
        <p:spPr>
          <a:xfrm>
            <a:off x="5550884" y="4559902"/>
            <a:ext cx="2383500" cy="50005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800">
                <a:solidFill>
                  <a:srgbClr val="FFFFFF"/>
                </a:solidFill>
                <a:latin typeface="Corbel"/>
                <a:ea typeface="Corbel"/>
                <a:cs typeface="Corbel"/>
                <a:sym typeface="Corbel"/>
              </a:rPr>
              <a:t>CUSTOMIZED</a:t>
            </a:r>
            <a:endParaRPr sz="1600">
              <a:solidFill>
                <a:srgbClr val="FFFFFF"/>
              </a:solidFill>
              <a:latin typeface="Corbel"/>
              <a:ea typeface="Corbel"/>
              <a:cs typeface="Corbel"/>
              <a:sym typeface="Corbel"/>
            </a:endParaRPr>
          </a:p>
        </p:txBody>
      </p:sp>
      <p:sp>
        <p:nvSpPr>
          <p:cNvPr id="324" name="Google Shape;324;p35"/>
          <p:cNvSpPr txBox="1"/>
          <p:nvPr/>
        </p:nvSpPr>
        <p:spPr>
          <a:xfrm>
            <a:off x="252904" y="244447"/>
            <a:ext cx="3336117"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STRATEGY EXECUTION</a:t>
            </a:r>
            <a:endParaRPr sz="2400">
              <a:solidFill>
                <a:srgbClr val="1F3864"/>
              </a:solidFill>
              <a:latin typeface="Corbel"/>
              <a:ea typeface="Corbel"/>
              <a:cs typeface="Corbel"/>
              <a:sym typeface="Corbel"/>
            </a:endParaRPr>
          </a:p>
        </p:txBody>
      </p:sp>
      <p:grpSp>
        <p:nvGrpSpPr>
          <p:cNvPr id="325" name="Google Shape;325;p35"/>
          <p:cNvGrpSpPr/>
          <p:nvPr/>
        </p:nvGrpSpPr>
        <p:grpSpPr>
          <a:xfrm>
            <a:off x="152914" y="132992"/>
            <a:ext cx="1732500" cy="943200"/>
            <a:chOff x="152913" y="132992"/>
            <a:chExt cx="1732500" cy="943200"/>
          </a:xfrm>
        </p:grpSpPr>
        <p:cxnSp>
          <p:nvCxnSpPr>
            <p:cNvPr id="326" name="Google Shape;326;p35"/>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327" name="Google Shape;327;p35"/>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328" name="Google Shape;328;p35"/>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9" name="Google Shape;329;p35"/>
          <p:cNvSpPr/>
          <p:nvPr/>
        </p:nvSpPr>
        <p:spPr>
          <a:xfrm>
            <a:off x="9077633"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30" name="Google Shape;330;p35"/>
          <p:cNvGrpSpPr/>
          <p:nvPr/>
        </p:nvGrpSpPr>
        <p:grpSpPr>
          <a:xfrm>
            <a:off x="3686254" y="1086384"/>
            <a:ext cx="3806230" cy="3704064"/>
            <a:chOff x="356647" y="-408585"/>
            <a:chExt cx="5074974" cy="4938752"/>
          </a:xfrm>
        </p:grpSpPr>
        <p:sp>
          <p:nvSpPr>
            <p:cNvPr id="331" name="Google Shape;331;p35"/>
            <p:cNvSpPr/>
            <p:nvPr/>
          </p:nvSpPr>
          <p:spPr>
            <a:xfrm rot="-319351">
              <a:off x="2639541" y="2012975"/>
              <a:ext cx="2322525" cy="2322525"/>
            </a:xfrm>
            <a:custGeom>
              <a:rect b="b" l="l" r="r" t="t"/>
              <a:pathLst>
                <a:path extrusionOk="0" h="120000" w="12000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gradFill>
              <a:gsLst>
                <a:gs pos="0">
                  <a:srgbClr val="770000"/>
                </a:gs>
                <a:gs pos="50000">
                  <a:srgbClr val="AC0000"/>
                </a:gs>
                <a:gs pos="100000">
                  <a:srgbClr val="CE0000"/>
                </a:gs>
              </a:gsLst>
              <a:path path="circle">
                <a:fillToRect b="50%" l="50%" r="50%" t="50%"/>
              </a:path>
              <a:tileRect/>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35"/>
            <p:cNvSpPr txBox="1"/>
            <p:nvPr/>
          </p:nvSpPr>
          <p:spPr>
            <a:xfrm rot="-319351">
              <a:off x="3104588" y="2557103"/>
              <a:ext cx="1388663" cy="1193826"/>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SzPts val="1200"/>
                <a:buFont typeface="Calibri"/>
                <a:buNone/>
              </a:pPr>
              <a:r>
                <a:rPr b="1" lang="en" sz="1200">
                  <a:solidFill>
                    <a:schemeClr val="lt1"/>
                  </a:solidFill>
                  <a:latin typeface="Calibri"/>
                  <a:ea typeface="Calibri"/>
                  <a:cs typeface="Calibri"/>
                  <a:sym typeface="Calibri"/>
                </a:rPr>
                <a:t>ADABOOST ML Model</a:t>
              </a:r>
              <a:endParaRPr sz="1100"/>
            </a:p>
          </p:txBody>
        </p:sp>
        <p:sp>
          <p:nvSpPr>
            <p:cNvPr id="333" name="Google Shape;333;p35"/>
            <p:cNvSpPr/>
            <p:nvPr/>
          </p:nvSpPr>
          <p:spPr>
            <a:xfrm>
              <a:off x="866946" y="1337065"/>
              <a:ext cx="2092789" cy="1982237"/>
            </a:xfrm>
            <a:custGeom>
              <a:rect b="b" l="l" r="r" t="t"/>
              <a:pathLst>
                <a:path extrusionOk="0" h="120000" w="120000">
                  <a:moveTo>
                    <a:pt x="90464" y="30393"/>
                  </a:moveTo>
                  <a:lnTo>
                    <a:pt x="107052" y="24462"/>
                  </a:lnTo>
                  <a:lnTo>
                    <a:pt x="113801" y="35892"/>
                  </a:lnTo>
                  <a:lnTo>
                    <a:pt x="101453" y="49005"/>
                  </a:lnTo>
                  <a:cubicBezTo>
                    <a:pt x="103450" y="56205"/>
                    <a:pt x="103450" y="63795"/>
                    <a:pt x="101453" y="70995"/>
                  </a:cubicBezTo>
                  <a:lnTo>
                    <a:pt x="113801" y="84108"/>
                  </a:lnTo>
                  <a:lnTo>
                    <a:pt x="107052" y="95538"/>
                  </a:lnTo>
                  <a:lnTo>
                    <a:pt x="90464" y="89607"/>
                  </a:lnTo>
                  <a:cubicBezTo>
                    <a:pt x="85086" y="94898"/>
                    <a:pt x="78364" y="98693"/>
                    <a:pt x="70989" y="100602"/>
                  </a:cubicBezTo>
                  <a:lnTo>
                    <a:pt x="66981" y="118602"/>
                  </a:lnTo>
                  <a:lnTo>
                    <a:pt x="53019" y="118602"/>
                  </a:lnTo>
                  <a:lnTo>
                    <a:pt x="49011" y="100602"/>
                  </a:lnTo>
                  <a:cubicBezTo>
                    <a:pt x="41636" y="98693"/>
                    <a:pt x="34914" y="94898"/>
                    <a:pt x="29536" y="89607"/>
                  </a:cubicBezTo>
                  <a:lnTo>
                    <a:pt x="12948" y="95538"/>
                  </a:lnTo>
                  <a:lnTo>
                    <a:pt x="6199" y="84108"/>
                  </a:lnTo>
                  <a:lnTo>
                    <a:pt x="18547" y="70995"/>
                  </a:lnTo>
                  <a:cubicBezTo>
                    <a:pt x="16550" y="63795"/>
                    <a:pt x="16550" y="56205"/>
                    <a:pt x="18547" y="49005"/>
                  </a:cubicBezTo>
                  <a:lnTo>
                    <a:pt x="6199" y="35892"/>
                  </a:lnTo>
                  <a:lnTo>
                    <a:pt x="12948" y="24462"/>
                  </a:lnTo>
                  <a:lnTo>
                    <a:pt x="29536" y="30393"/>
                  </a:lnTo>
                  <a:lnTo>
                    <a:pt x="29536" y="30393"/>
                  </a:lnTo>
                  <a:cubicBezTo>
                    <a:pt x="34914" y="25102"/>
                    <a:pt x="41636" y="21307"/>
                    <a:pt x="49011" y="19398"/>
                  </a:cubicBezTo>
                  <a:lnTo>
                    <a:pt x="53019" y="1398"/>
                  </a:lnTo>
                  <a:lnTo>
                    <a:pt x="66981" y="1398"/>
                  </a:lnTo>
                  <a:lnTo>
                    <a:pt x="70989" y="19398"/>
                  </a:lnTo>
                  <a:lnTo>
                    <a:pt x="70989" y="19398"/>
                  </a:lnTo>
                  <a:cubicBezTo>
                    <a:pt x="78364" y="21307"/>
                    <a:pt x="85086" y="25102"/>
                    <a:pt x="90464" y="30393"/>
                  </a:cubicBezTo>
                  <a:close/>
                </a:path>
              </a:pathLst>
            </a:custGeom>
            <a:gradFill>
              <a:gsLst>
                <a:gs pos="0">
                  <a:srgbClr val="0D2D49"/>
                </a:gs>
                <a:gs pos="50000">
                  <a:srgbClr val="13416A"/>
                </a:gs>
                <a:gs pos="100000">
                  <a:srgbClr val="174E7F"/>
                </a:gs>
              </a:gsLst>
              <a:path path="circle">
                <a:fillToRect b="50%" l="50%" r="50%" t="50%"/>
              </a:path>
              <a:tileRect/>
            </a:gradFill>
            <a:ln cap="flat" cmpd="sng" w="12700">
              <a:solidFill>
                <a:srgbClr val="1F3864"/>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35"/>
            <p:cNvSpPr txBox="1"/>
            <p:nvPr/>
          </p:nvSpPr>
          <p:spPr>
            <a:xfrm>
              <a:off x="1382050" y="1839115"/>
              <a:ext cx="1062581" cy="978137"/>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SzPts val="1200"/>
                <a:buFont typeface="Calibri"/>
                <a:buNone/>
              </a:pPr>
              <a:r>
                <a:rPr b="1" lang="en" sz="1200">
                  <a:solidFill>
                    <a:schemeClr val="lt1"/>
                  </a:solidFill>
                  <a:latin typeface="Calibri"/>
                  <a:ea typeface="Calibri"/>
                  <a:cs typeface="Calibri"/>
                  <a:sym typeface="Calibri"/>
                </a:rPr>
                <a:t>Model Training</a:t>
              </a:r>
              <a:endParaRPr b="1" sz="800">
                <a:solidFill>
                  <a:schemeClr val="lt1"/>
                </a:solidFill>
                <a:latin typeface="Calibri"/>
                <a:ea typeface="Calibri"/>
                <a:cs typeface="Calibri"/>
                <a:sym typeface="Calibri"/>
              </a:endParaRPr>
            </a:p>
          </p:txBody>
        </p:sp>
        <p:sp>
          <p:nvSpPr>
            <p:cNvPr id="335" name="Google Shape;335;p35"/>
            <p:cNvSpPr/>
            <p:nvPr/>
          </p:nvSpPr>
          <p:spPr>
            <a:xfrm rot="-248604">
              <a:off x="2388737" y="310873"/>
              <a:ext cx="1654982" cy="1654982"/>
            </a:xfrm>
            <a:custGeom>
              <a:rect b="b" l="l" r="r" t="t"/>
              <a:pathLst>
                <a:path extrusionOk="0" h="120000" w="12000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gradFill>
              <a:gsLst>
                <a:gs pos="0">
                  <a:srgbClr val="1F3311"/>
                </a:gs>
                <a:gs pos="50000">
                  <a:srgbClr val="2D4A19"/>
                </a:gs>
                <a:gs pos="100000">
                  <a:srgbClr val="37591F"/>
                </a:gs>
              </a:gsLst>
              <a:path path="circle">
                <a:fillToRect b="50%" l="50%" r="50%" t="50%"/>
              </a:path>
              <a:tileRect/>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 name="Google Shape;336;p35"/>
            <p:cNvSpPr txBox="1"/>
            <p:nvPr/>
          </p:nvSpPr>
          <p:spPr>
            <a:xfrm rot="651396">
              <a:off x="2751723" y="673859"/>
              <a:ext cx="929010" cy="92901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SzPts val="1200"/>
                <a:buFont typeface="Calibri"/>
                <a:buNone/>
              </a:pPr>
              <a:r>
                <a:rPr b="1" lang="en" sz="1200">
                  <a:solidFill>
                    <a:schemeClr val="lt1"/>
                  </a:solidFill>
                  <a:latin typeface="Calibri"/>
                  <a:ea typeface="Calibri"/>
                  <a:cs typeface="Calibri"/>
                  <a:sym typeface="Calibri"/>
                </a:rPr>
                <a:t>Model Tuning</a:t>
              </a:r>
              <a:endParaRPr b="1" sz="900">
                <a:solidFill>
                  <a:schemeClr val="lt1"/>
                </a:solidFill>
                <a:latin typeface="Calibri"/>
                <a:ea typeface="Calibri"/>
                <a:cs typeface="Calibri"/>
                <a:sym typeface="Calibri"/>
              </a:endParaRPr>
            </a:p>
          </p:txBody>
        </p:sp>
        <p:sp>
          <p:nvSpPr>
            <p:cNvPr id="337" name="Google Shape;337;p35"/>
            <p:cNvSpPr/>
            <p:nvPr/>
          </p:nvSpPr>
          <p:spPr>
            <a:xfrm>
              <a:off x="2449811" y="1557335"/>
              <a:ext cx="2981810" cy="2972832"/>
            </a:xfrm>
            <a:custGeom>
              <a:rect b="b" l="l" r="r" t="t"/>
              <a:pathLst>
                <a:path extrusionOk="0" h="120000" w="120000">
                  <a:moveTo>
                    <a:pt x="54457" y="4024"/>
                  </a:moveTo>
                  <a:lnTo>
                    <a:pt x="54457" y="4024"/>
                  </a:lnTo>
                  <a:cubicBezTo>
                    <a:pt x="77626" y="1731"/>
                    <a:pt x="99815" y="13943"/>
                    <a:pt x="110269" y="34742"/>
                  </a:cubicBezTo>
                  <a:cubicBezTo>
                    <a:pt x="120724" y="55541"/>
                    <a:pt x="117285" y="80629"/>
                    <a:pt x="101619" y="97849"/>
                  </a:cubicBezTo>
                  <a:lnTo>
                    <a:pt x="104166" y="100582"/>
                  </a:lnTo>
                  <a:lnTo>
                    <a:pt x="96438" y="99100"/>
                  </a:lnTo>
                  <a:lnTo>
                    <a:pt x="95230" y="90993"/>
                  </a:lnTo>
                  <a:lnTo>
                    <a:pt x="97777" y="93726"/>
                  </a:lnTo>
                  <a:lnTo>
                    <a:pt x="97777" y="93726"/>
                  </a:lnTo>
                  <a:cubicBezTo>
                    <a:pt x="111685" y="78164"/>
                    <a:pt x="114615" y="55667"/>
                    <a:pt x="105157" y="37064"/>
                  </a:cubicBezTo>
                  <a:cubicBezTo>
                    <a:pt x="95698" y="18462"/>
                    <a:pt x="75788" y="7566"/>
                    <a:pt x="55011" y="9621"/>
                  </a:cubicBezTo>
                  <a:close/>
                </a:path>
              </a:pathLst>
            </a:custGeom>
            <a:solidFill>
              <a:srgbClr val="C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 name="Google Shape;338;p35"/>
            <p:cNvSpPr/>
            <p:nvPr/>
          </p:nvSpPr>
          <p:spPr>
            <a:xfrm rot="-379512">
              <a:off x="469055" y="1074626"/>
              <a:ext cx="2159948" cy="2159948"/>
            </a:xfrm>
            <a:custGeom>
              <a:rect b="b" l="l" r="r" t="t"/>
              <a:pathLst>
                <a:path extrusionOk="0" h="120000" w="12000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1F386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 name="Google Shape;339;p35"/>
            <p:cNvSpPr/>
            <p:nvPr/>
          </p:nvSpPr>
          <p:spPr>
            <a:xfrm rot="1052740">
              <a:off x="2017504" y="-111722"/>
              <a:ext cx="2328859" cy="2328859"/>
            </a:xfrm>
            <a:custGeom>
              <a:rect b="b" l="l" r="r" t="t"/>
              <a:pathLst>
                <a:path extrusionOk="0" h="120000" w="12000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38562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40" name="Google Shape;340;p35"/>
          <p:cNvGrpSpPr/>
          <p:nvPr/>
        </p:nvGrpSpPr>
        <p:grpSpPr>
          <a:xfrm>
            <a:off x="1209616" y="2795265"/>
            <a:ext cx="2102701" cy="2014666"/>
            <a:chOff x="1691921" y="3399527"/>
            <a:chExt cx="2803601" cy="2686222"/>
          </a:xfrm>
        </p:grpSpPr>
        <p:sp>
          <p:nvSpPr>
            <p:cNvPr id="341" name="Google Shape;341;p35"/>
            <p:cNvSpPr/>
            <p:nvPr/>
          </p:nvSpPr>
          <p:spPr>
            <a:xfrm>
              <a:off x="3421748" y="5381327"/>
              <a:ext cx="890015" cy="704422"/>
            </a:xfrm>
            <a:prstGeom prst="hexagon">
              <a:avLst>
                <a:gd fmla="val 27075" name="adj"/>
                <a:gd fmla="val 115470" name="vf"/>
              </a:avLst>
            </a:prstGeom>
            <a:solidFill>
              <a:srgbClr val="00B0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PCA</a:t>
              </a:r>
              <a:endParaRPr sz="1100"/>
            </a:p>
          </p:txBody>
        </p:sp>
        <p:sp>
          <p:nvSpPr>
            <p:cNvPr id="342" name="Google Shape;342;p35"/>
            <p:cNvSpPr/>
            <p:nvPr/>
          </p:nvSpPr>
          <p:spPr>
            <a:xfrm>
              <a:off x="3365580" y="4285288"/>
              <a:ext cx="1129942" cy="1028862"/>
            </a:xfrm>
            <a:prstGeom prst="hexagon">
              <a:avLst>
                <a:gd fmla="val 27075" name="adj"/>
                <a:gd fmla="val 115470" name="vf"/>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alibri"/>
                  <a:ea typeface="Calibri"/>
                  <a:cs typeface="Calibri"/>
                  <a:sym typeface="Calibri"/>
                </a:rPr>
                <a:t>Volatility</a:t>
              </a:r>
              <a:endParaRPr sz="1100"/>
            </a:p>
          </p:txBody>
        </p:sp>
        <p:sp>
          <p:nvSpPr>
            <p:cNvPr id="343" name="Google Shape;343;p35"/>
            <p:cNvSpPr/>
            <p:nvPr/>
          </p:nvSpPr>
          <p:spPr>
            <a:xfrm>
              <a:off x="1691921" y="4352649"/>
              <a:ext cx="980766" cy="795891"/>
            </a:xfrm>
            <a:prstGeom prst="hexagon">
              <a:avLst>
                <a:gd fmla="val 27075" name="adj"/>
                <a:gd fmla="val 115470" name="vf"/>
              </a:avLst>
            </a:prstGeom>
            <a:solidFill>
              <a:srgbClr val="C55A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alibri"/>
                  <a:ea typeface="Calibri"/>
                  <a:cs typeface="Calibri"/>
                  <a:sym typeface="Calibri"/>
                </a:rPr>
                <a:t>Returns</a:t>
              </a:r>
              <a:endParaRPr sz="1100"/>
            </a:p>
          </p:txBody>
        </p:sp>
        <p:sp>
          <p:nvSpPr>
            <p:cNvPr id="344" name="Google Shape;344;p35"/>
            <p:cNvSpPr/>
            <p:nvPr/>
          </p:nvSpPr>
          <p:spPr>
            <a:xfrm>
              <a:off x="2486358" y="3771399"/>
              <a:ext cx="1090577" cy="979196"/>
            </a:xfrm>
            <a:prstGeom prst="hexagon">
              <a:avLst>
                <a:gd fmla="val 27075" name="adj"/>
                <a:gd fmla="val 115470" name="vf"/>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alibri"/>
                  <a:ea typeface="Calibri"/>
                  <a:cs typeface="Calibri"/>
                  <a:sym typeface="Calibri"/>
                </a:rPr>
                <a:t>Return Squared</a:t>
              </a:r>
              <a:endParaRPr sz="1100"/>
            </a:p>
          </p:txBody>
        </p:sp>
        <p:sp>
          <p:nvSpPr>
            <p:cNvPr id="345" name="Google Shape;345;p35"/>
            <p:cNvSpPr/>
            <p:nvPr/>
          </p:nvSpPr>
          <p:spPr>
            <a:xfrm>
              <a:off x="3421748" y="3399527"/>
              <a:ext cx="1001248" cy="804986"/>
            </a:xfrm>
            <a:prstGeom prst="hexagon">
              <a:avLst>
                <a:gd fmla="val 27075" name="adj"/>
                <a:gd fmla="val 115470" name="vf"/>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alibri"/>
                  <a:ea typeface="Calibri"/>
                  <a:cs typeface="Calibri"/>
                  <a:sym typeface="Calibri"/>
                </a:rPr>
                <a:t>Volume</a:t>
              </a:r>
              <a:endParaRPr sz="1100"/>
            </a:p>
          </p:txBody>
        </p:sp>
        <p:sp>
          <p:nvSpPr>
            <p:cNvPr id="346" name="Google Shape;346;p35"/>
            <p:cNvSpPr/>
            <p:nvPr/>
          </p:nvSpPr>
          <p:spPr>
            <a:xfrm>
              <a:off x="2475565" y="4817772"/>
              <a:ext cx="1090577" cy="979196"/>
            </a:xfrm>
            <a:prstGeom prst="hexagon">
              <a:avLst>
                <a:gd fmla="val 27075" name="adj"/>
                <a:gd fmla="val 115470" name="vf"/>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alibri"/>
                  <a:ea typeface="Calibri"/>
                  <a:cs typeface="Calibri"/>
                  <a:sym typeface="Calibri"/>
                </a:rPr>
                <a:t>Month &amp; Day of Week</a:t>
              </a:r>
              <a:endParaRPr sz="1100"/>
            </a:p>
          </p:txBody>
        </p:sp>
      </p:grpSp>
      <p:pic>
        <p:nvPicPr>
          <p:cNvPr descr="Graphical user interface&#10;&#10;Description automatically generated" id="347" name="Google Shape;347;p35"/>
          <p:cNvPicPr preferRelativeResize="0"/>
          <p:nvPr/>
        </p:nvPicPr>
        <p:blipFill rotWithShape="1">
          <a:blip r:embed="rId3">
            <a:alphaModFix/>
          </a:blip>
          <a:srcRect b="0" l="0" r="0" t="0"/>
          <a:stretch/>
        </p:blipFill>
        <p:spPr>
          <a:xfrm>
            <a:off x="152914" y="1118935"/>
            <a:ext cx="2848135" cy="1506668"/>
          </a:xfrm>
          <a:prstGeom prst="rect">
            <a:avLst/>
          </a:prstGeom>
          <a:noFill/>
          <a:ln>
            <a:noFill/>
          </a:ln>
        </p:spPr>
      </p:pic>
      <p:sp>
        <p:nvSpPr>
          <p:cNvPr id="348" name="Google Shape;348;p35"/>
          <p:cNvSpPr txBox="1"/>
          <p:nvPr/>
        </p:nvSpPr>
        <p:spPr>
          <a:xfrm>
            <a:off x="7358556" y="4337733"/>
            <a:ext cx="1745281" cy="761747"/>
          </a:xfrm>
          <a:prstGeom prst="rect">
            <a:avLst/>
          </a:prstGeom>
          <a:gradFill>
            <a:gsLst>
              <a:gs pos="0">
                <a:srgbClr val="0E1F3B"/>
              </a:gs>
              <a:gs pos="50000">
                <a:srgbClr val="142C57"/>
              </a:gs>
              <a:gs pos="100000">
                <a:srgbClr val="193669"/>
              </a:gs>
            </a:gsLst>
            <a:lin ang="0" scaled="0"/>
          </a:gra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PREDICTING </a:t>
            </a:r>
            <a:endParaRPr sz="1100"/>
          </a:p>
          <a:p>
            <a:pPr indent="0" lvl="0" marL="0" marR="0" rtl="0" algn="ctr">
              <a:spcBef>
                <a:spcPts val="0"/>
              </a:spcBef>
              <a:spcAft>
                <a:spcPts val="0"/>
              </a:spcAft>
              <a:buNone/>
            </a:pPr>
            <a:r>
              <a:rPr b="1" lang="en" sz="1500">
                <a:solidFill>
                  <a:schemeClr val="lt1"/>
                </a:solidFill>
                <a:latin typeface="Calibri"/>
                <a:ea typeface="Calibri"/>
                <a:cs typeface="Calibri"/>
                <a:sym typeface="Calibri"/>
              </a:rPr>
              <a:t>SIGN FOR</a:t>
            </a:r>
            <a:endParaRPr sz="1100"/>
          </a:p>
          <a:p>
            <a:pPr indent="0" lvl="0" marL="0" marR="0" rtl="0" algn="ctr">
              <a:spcBef>
                <a:spcPts val="0"/>
              </a:spcBef>
              <a:spcAft>
                <a:spcPts val="0"/>
              </a:spcAft>
              <a:buNone/>
            </a:pPr>
            <a:r>
              <a:rPr b="1" lang="en" sz="1500">
                <a:solidFill>
                  <a:schemeClr val="lt1"/>
                </a:solidFill>
                <a:latin typeface="Calibri"/>
                <a:ea typeface="Calibri"/>
                <a:cs typeface="Calibri"/>
                <a:sym typeface="Calibri"/>
              </a:rPr>
              <a:t>NEXT DAY RETURN</a:t>
            </a:r>
            <a:endParaRPr sz="1100"/>
          </a:p>
        </p:txBody>
      </p:sp>
      <p:sp>
        <p:nvSpPr>
          <p:cNvPr id="349" name="Google Shape;349;p35"/>
          <p:cNvSpPr txBox="1"/>
          <p:nvPr/>
        </p:nvSpPr>
        <p:spPr>
          <a:xfrm>
            <a:off x="152364" y="756232"/>
            <a:ext cx="2848200" cy="400200"/>
          </a:xfrm>
          <a:prstGeom prst="rect">
            <a:avLst/>
          </a:prstGeom>
          <a:gradFill>
            <a:gsLst>
              <a:gs pos="0">
                <a:srgbClr val="0E1F3B"/>
              </a:gs>
              <a:gs pos="50000">
                <a:srgbClr val="142C57"/>
              </a:gs>
              <a:gs pos="100000">
                <a:srgbClr val="193669"/>
              </a:gs>
            </a:gsLst>
            <a:lin ang="0" scaled="0"/>
          </a:grad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1400">
                <a:solidFill>
                  <a:schemeClr val="lt1"/>
                </a:solidFill>
                <a:latin typeface="Corbel"/>
                <a:ea typeface="Corbel"/>
                <a:cs typeface="Corbel"/>
                <a:sym typeface="Corbel"/>
              </a:rPr>
              <a:t>SECURITIES &amp; INDEXES</a:t>
            </a:r>
            <a:endParaRPr b="1" sz="1100">
              <a:solidFill>
                <a:schemeClr val="dk1"/>
              </a:solidFill>
              <a:latin typeface="Corbel"/>
              <a:ea typeface="Corbel"/>
              <a:cs typeface="Corbel"/>
              <a:sym typeface="Corbel"/>
            </a:endParaRPr>
          </a:p>
        </p:txBody>
      </p:sp>
      <p:sp>
        <p:nvSpPr>
          <p:cNvPr id="350" name="Google Shape;350;p35"/>
          <p:cNvSpPr/>
          <p:nvPr/>
        </p:nvSpPr>
        <p:spPr>
          <a:xfrm rot="5400000">
            <a:off x="117667" y="2942090"/>
            <a:ext cx="1368546" cy="735574"/>
          </a:xfrm>
          <a:prstGeom prst="bentUpArrow">
            <a:avLst>
              <a:gd fmla="val 20092" name="adj1"/>
              <a:gd fmla="val 25000" name="adj2"/>
              <a:gd fmla="val 36254" name="adj3"/>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1" name="Google Shape;351;p35"/>
          <p:cNvSpPr txBox="1"/>
          <p:nvPr/>
        </p:nvSpPr>
        <p:spPr>
          <a:xfrm>
            <a:off x="60580" y="4642105"/>
            <a:ext cx="2202134" cy="3000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rgbClr val="1F3864"/>
                </a:solidFill>
                <a:latin typeface="Calibri"/>
                <a:ea typeface="Calibri"/>
                <a:cs typeface="Calibri"/>
                <a:sym typeface="Calibri"/>
              </a:rPr>
              <a:t>FEATURES CALCULATION</a:t>
            </a:r>
            <a:endParaRPr sz="1100"/>
          </a:p>
        </p:txBody>
      </p:sp>
      <p:sp>
        <p:nvSpPr>
          <p:cNvPr id="352" name="Google Shape;352;p35"/>
          <p:cNvSpPr/>
          <p:nvPr/>
        </p:nvSpPr>
        <p:spPr>
          <a:xfrm>
            <a:off x="3493223" y="3583670"/>
            <a:ext cx="614486" cy="550559"/>
          </a:xfrm>
          <a:prstGeom prst="stripedRightArrow">
            <a:avLst>
              <a:gd fmla="val 46045" name="adj1"/>
              <a:gd fmla="val 42090" name="adj2"/>
            </a:avLst>
          </a:prstGeom>
          <a:gradFill>
            <a:gsLst>
              <a:gs pos="0">
                <a:srgbClr val="1F3311"/>
              </a:gs>
              <a:gs pos="50000">
                <a:srgbClr val="2D4A19"/>
              </a:gs>
              <a:gs pos="100000">
                <a:srgbClr val="37591F"/>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3" name="Google Shape;353;p35"/>
          <p:cNvSpPr/>
          <p:nvPr/>
        </p:nvSpPr>
        <p:spPr>
          <a:xfrm rot="-5400000">
            <a:off x="7896572" y="2448662"/>
            <a:ext cx="695495" cy="509760"/>
          </a:xfrm>
          <a:prstGeom prst="stripedRightArrow">
            <a:avLst>
              <a:gd fmla="val 46045" name="adj1"/>
              <a:gd fmla="val 42090" name="adj2"/>
            </a:avLst>
          </a:prstGeom>
          <a:gradFill>
            <a:gsLst>
              <a:gs pos="0">
                <a:srgbClr val="0E1F3B"/>
              </a:gs>
              <a:gs pos="50000">
                <a:srgbClr val="142C57"/>
              </a:gs>
              <a:gs pos="100000">
                <a:srgbClr val="193669"/>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4" name="Google Shape;354;p35"/>
          <p:cNvSpPr/>
          <p:nvPr/>
        </p:nvSpPr>
        <p:spPr>
          <a:xfrm>
            <a:off x="7398718" y="-5498"/>
            <a:ext cx="1712065" cy="840905"/>
          </a:xfrm>
          <a:prstGeom prst="rect">
            <a:avLst/>
          </a:prstGeom>
          <a:gradFill>
            <a:gsLst>
              <a:gs pos="0">
                <a:srgbClr val="0E1F3B"/>
              </a:gs>
              <a:gs pos="50000">
                <a:srgbClr val="142C57"/>
              </a:gs>
              <a:gs pos="100000">
                <a:srgbClr val="193669"/>
              </a:gs>
            </a:gsLst>
            <a:lin ang="0" scaled="0"/>
          </a:gra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100">
                <a:solidFill>
                  <a:schemeClr val="lt1"/>
                </a:solidFill>
                <a:latin typeface="Corbel"/>
                <a:ea typeface="Corbel"/>
                <a:cs typeface="Corbel"/>
                <a:sym typeface="Corbel"/>
              </a:rPr>
              <a:t>DAILY</a:t>
            </a:r>
            <a:endParaRPr sz="1100">
              <a:latin typeface="Corbel"/>
              <a:ea typeface="Corbel"/>
              <a:cs typeface="Corbel"/>
              <a:sym typeface="Corbel"/>
            </a:endParaRPr>
          </a:p>
          <a:p>
            <a:pPr indent="0" lvl="0" marL="0" marR="0" rtl="0" algn="ctr">
              <a:spcBef>
                <a:spcPts val="0"/>
              </a:spcBef>
              <a:spcAft>
                <a:spcPts val="0"/>
              </a:spcAft>
              <a:buNone/>
            </a:pPr>
            <a:r>
              <a:rPr b="1" lang="en" sz="2100">
                <a:solidFill>
                  <a:schemeClr val="lt1"/>
                </a:solidFill>
                <a:latin typeface="Corbel"/>
                <a:ea typeface="Corbel"/>
                <a:cs typeface="Corbel"/>
                <a:sym typeface="Corbel"/>
              </a:rPr>
              <a:t>SIGNALS</a:t>
            </a:r>
            <a:endParaRPr sz="1100">
              <a:latin typeface="Corbel"/>
              <a:ea typeface="Corbel"/>
              <a:cs typeface="Corbel"/>
              <a:sym typeface="Corbel"/>
            </a:endParaRPr>
          </a:p>
        </p:txBody>
      </p:sp>
      <p:sp>
        <p:nvSpPr>
          <p:cNvPr id="355" name="Google Shape;355;p35"/>
          <p:cNvSpPr/>
          <p:nvPr/>
        </p:nvSpPr>
        <p:spPr>
          <a:xfrm>
            <a:off x="8229244" y="840906"/>
            <a:ext cx="848323" cy="1052243"/>
          </a:xfrm>
          <a:prstGeom prst="rect">
            <a:avLst/>
          </a:prstGeom>
          <a:gradFill>
            <a:gsLst>
              <a:gs pos="0">
                <a:srgbClr val="770000"/>
              </a:gs>
              <a:gs pos="50000">
                <a:srgbClr val="AC0000"/>
              </a:gs>
              <a:gs pos="100000">
                <a:srgbClr val="CE0000"/>
              </a:gs>
            </a:gsLst>
            <a:path path="circle">
              <a:fillToRect b="50%" l="50%" r="50%" t="50%"/>
            </a:path>
            <a:tileRect/>
          </a:gradFill>
          <a:ln cap="flat" cmpd="sng" w="12700">
            <a:solidFill>
              <a:srgbClr val="75707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DON’T </a:t>
            </a:r>
            <a:endParaRPr sz="1100"/>
          </a:p>
          <a:p>
            <a:pPr indent="0" lvl="0" marL="0" marR="0" rtl="0" algn="ctr">
              <a:spcBef>
                <a:spcPts val="0"/>
              </a:spcBef>
              <a:spcAft>
                <a:spcPts val="0"/>
              </a:spcAft>
              <a:buNone/>
            </a:pPr>
            <a:r>
              <a:rPr b="1" lang="en" sz="1800">
                <a:solidFill>
                  <a:schemeClr val="lt1"/>
                </a:solidFill>
                <a:latin typeface="Calibri"/>
                <a:ea typeface="Calibri"/>
                <a:cs typeface="Calibri"/>
                <a:sym typeface="Calibri"/>
              </a:rPr>
              <a:t>INVEST</a:t>
            </a:r>
            <a:endParaRPr sz="1100"/>
          </a:p>
          <a:p>
            <a:pPr indent="0" lvl="0" marL="0" marR="0" rtl="0" algn="ctr">
              <a:spcBef>
                <a:spcPts val="0"/>
              </a:spcBef>
              <a:spcAft>
                <a:spcPts val="0"/>
              </a:spcAft>
              <a:buNone/>
            </a:pPr>
            <a:r>
              <a:rPr b="1" lang="en" sz="1800">
                <a:solidFill>
                  <a:schemeClr val="lt1"/>
                </a:solidFill>
                <a:latin typeface="Calibri"/>
                <a:ea typeface="Calibri"/>
                <a:cs typeface="Calibri"/>
                <a:sym typeface="Calibri"/>
              </a:rPr>
              <a:t>0</a:t>
            </a:r>
            <a:endParaRPr sz="1100"/>
          </a:p>
        </p:txBody>
      </p:sp>
      <p:sp>
        <p:nvSpPr>
          <p:cNvPr id="356" name="Google Shape;356;p35"/>
          <p:cNvSpPr/>
          <p:nvPr/>
        </p:nvSpPr>
        <p:spPr>
          <a:xfrm>
            <a:off x="7398718" y="840905"/>
            <a:ext cx="829976" cy="1052243"/>
          </a:xfrm>
          <a:prstGeom prst="rect">
            <a:avLst/>
          </a:prstGeom>
          <a:gradFill>
            <a:gsLst>
              <a:gs pos="0">
                <a:srgbClr val="1F3311"/>
              </a:gs>
              <a:gs pos="50000">
                <a:srgbClr val="2D4A19"/>
              </a:gs>
              <a:gs pos="100000">
                <a:srgbClr val="37591F"/>
              </a:gs>
            </a:gsLst>
            <a:path path="circle">
              <a:fillToRect b="50%" l="50%" r="50%" t="50%"/>
            </a:path>
            <a:tileRect/>
          </a:gradFill>
          <a:ln cap="flat" cmpd="sng" w="12700">
            <a:solidFill>
              <a:srgbClr val="75707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INVEST</a:t>
            </a:r>
            <a:endParaRPr sz="1100"/>
          </a:p>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ctr">
              <a:spcBef>
                <a:spcPts val="0"/>
              </a:spcBef>
              <a:spcAft>
                <a:spcPts val="0"/>
              </a:spcAft>
              <a:buNone/>
            </a:pPr>
            <a:r>
              <a:rPr b="1" lang="en" sz="1800">
                <a:solidFill>
                  <a:schemeClr val="lt1"/>
                </a:solidFill>
                <a:latin typeface="Calibri"/>
                <a:ea typeface="Calibri"/>
                <a:cs typeface="Calibri"/>
                <a:sym typeface="Calibri"/>
              </a:rPr>
              <a:t>1</a:t>
            </a:r>
            <a:endParaRPr sz="1100"/>
          </a:p>
        </p:txBody>
      </p:sp>
      <p:sp>
        <p:nvSpPr>
          <p:cNvPr id="357" name="Google Shape;357;p35"/>
          <p:cNvSpPr/>
          <p:nvPr/>
        </p:nvSpPr>
        <p:spPr>
          <a:xfrm>
            <a:off x="8422729" y="3504088"/>
            <a:ext cx="548453" cy="297715"/>
          </a:xfrm>
          <a:prstGeom prst="rect">
            <a:avLst/>
          </a:prstGeom>
          <a:solidFill>
            <a:srgbClr val="38562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400">
                <a:solidFill>
                  <a:schemeClr val="lt1"/>
                </a:solidFill>
                <a:latin typeface="Calibri"/>
                <a:ea typeface="Calibri"/>
                <a:cs typeface="Calibri"/>
                <a:sym typeface="Calibri"/>
              </a:rPr>
              <a:t>+</a:t>
            </a:r>
            <a:endParaRPr sz="1100"/>
          </a:p>
        </p:txBody>
      </p:sp>
      <p:sp>
        <p:nvSpPr>
          <p:cNvPr id="358" name="Google Shape;358;p35"/>
          <p:cNvSpPr/>
          <p:nvPr/>
        </p:nvSpPr>
        <p:spPr>
          <a:xfrm>
            <a:off x="7614755" y="3835892"/>
            <a:ext cx="548453" cy="297715"/>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a:t>
            </a:r>
            <a:endParaRPr sz="1100"/>
          </a:p>
        </p:txBody>
      </p:sp>
      <p:sp>
        <p:nvSpPr>
          <p:cNvPr id="359" name="Google Shape;359;p35"/>
          <p:cNvSpPr/>
          <p:nvPr/>
        </p:nvSpPr>
        <p:spPr>
          <a:xfrm>
            <a:off x="7614821" y="3797893"/>
            <a:ext cx="1356360" cy="34289"/>
          </a:xfrm>
          <a:prstGeom prst="rect">
            <a:avLst/>
          </a:prstGeom>
          <a:solidFill>
            <a:srgbClr val="1F3864"/>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36"/>
          <p:cNvGrpSpPr/>
          <p:nvPr/>
        </p:nvGrpSpPr>
        <p:grpSpPr>
          <a:xfrm>
            <a:off x="152913" y="132993"/>
            <a:ext cx="1732500" cy="943200"/>
            <a:chOff x="152913" y="132992"/>
            <a:chExt cx="1732500" cy="943200"/>
          </a:xfrm>
        </p:grpSpPr>
        <p:cxnSp>
          <p:nvCxnSpPr>
            <p:cNvPr id="365" name="Google Shape;365;p36"/>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366" name="Google Shape;366;p36"/>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367" name="Google Shape;367;p36"/>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68" name="Google Shape;368;p36"/>
          <p:cNvPicPr preferRelativeResize="0"/>
          <p:nvPr/>
        </p:nvPicPr>
        <p:blipFill rotWithShape="1">
          <a:blip r:embed="rId3">
            <a:alphaModFix/>
          </a:blip>
          <a:srcRect b="13822" l="6092" r="25894" t="8919"/>
          <a:stretch/>
        </p:blipFill>
        <p:spPr>
          <a:xfrm>
            <a:off x="1628796" y="509940"/>
            <a:ext cx="6581887" cy="2956327"/>
          </a:xfrm>
          <a:prstGeom prst="rect">
            <a:avLst/>
          </a:prstGeom>
          <a:noFill/>
          <a:ln>
            <a:noFill/>
          </a:ln>
        </p:spPr>
      </p:pic>
      <p:sp>
        <p:nvSpPr>
          <p:cNvPr id="369" name="Google Shape;369;p36"/>
          <p:cNvSpPr txBox="1"/>
          <p:nvPr/>
        </p:nvSpPr>
        <p:spPr>
          <a:xfrm>
            <a:off x="3307080" y="4389299"/>
            <a:ext cx="5836921" cy="553967"/>
          </a:xfrm>
          <a:prstGeom prst="rect">
            <a:avLst/>
          </a:prstGeom>
          <a:gradFill>
            <a:gsLst>
              <a:gs pos="0">
                <a:srgbClr val="0E1F3B"/>
              </a:gs>
              <a:gs pos="50000">
                <a:srgbClr val="142C57"/>
              </a:gs>
              <a:gs pos="100000">
                <a:srgbClr val="193669"/>
              </a:gs>
            </a:gsLst>
            <a:lin ang="1080000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sp>
        <p:nvSpPr>
          <p:cNvPr id="370" name="Google Shape;370;p36"/>
          <p:cNvSpPr txBox="1"/>
          <p:nvPr/>
        </p:nvSpPr>
        <p:spPr>
          <a:xfrm>
            <a:off x="-2197" y="4389299"/>
            <a:ext cx="1081342" cy="553967"/>
          </a:xfrm>
          <a:prstGeom prst="rect">
            <a:avLst/>
          </a:prstGeom>
          <a:gradFill>
            <a:gsLst>
              <a:gs pos="0">
                <a:srgbClr val="0E1F3B"/>
              </a:gs>
              <a:gs pos="50000">
                <a:srgbClr val="142C57"/>
              </a:gs>
              <a:gs pos="100000">
                <a:srgbClr val="193669"/>
              </a:gs>
            </a:gsLst>
            <a:lin ang="270000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grpSp>
        <p:nvGrpSpPr>
          <p:cNvPr id="371" name="Google Shape;371;p36"/>
          <p:cNvGrpSpPr/>
          <p:nvPr/>
        </p:nvGrpSpPr>
        <p:grpSpPr>
          <a:xfrm>
            <a:off x="-1" y="4430969"/>
            <a:ext cx="9152311" cy="469864"/>
            <a:chOff x="-1" y="5796199"/>
            <a:chExt cx="12203082" cy="626485"/>
          </a:xfrm>
        </p:grpSpPr>
        <p:sp>
          <p:nvSpPr>
            <p:cNvPr id="372" name="Google Shape;372;p36"/>
            <p:cNvSpPr/>
            <p:nvPr/>
          </p:nvSpPr>
          <p:spPr>
            <a:xfrm flipH="1" rot="10800000">
              <a:off x="15459" y="5796199"/>
              <a:ext cx="12187622" cy="6095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36"/>
            <p:cNvSpPr/>
            <p:nvPr/>
          </p:nvSpPr>
          <p:spPr>
            <a:xfrm flipH="1" rot="10800000">
              <a:off x="-1" y="6361725"/>
              <a:ext cx="12187622" cy="6095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descr="A picture containing text, clipart&#10;&#10;Description automatically generated" id="374" name="Google Shape;374;p36"/>
          <p:cNvPicPr preferRelativeResize="0"/>
          <p:nvPr/>
        </p:nvPicPr>
        <p:blipFill rotWithShape="1">
          <a:blip r:embed="rId4">
            <a:alphaModFix/>
          </a:blip>
          <a:srcRect b="27797" l="0" r="0" t="0"/>
          <a:stretch/>
        </p:blipFill>
        <p:spPr>
          <a:xfrm>
            <a:off x="1150215" y="4137337"/>
            <a:ext cx="2045502" cy="68614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grpSp>
        <p:nvGrpSpPr>
          <p:cNvPr id="375" name="Google Shape;375;p36"/>
          <p:cNvGrpSpPr/>
          <p:nvPr/>
        </p:nvGrpSpPr>
        <p:grpSpPr>
          <a:xfrm>
            <a:off x="1134616" y="131515"/>
            <a:ext cx="7803356" cy="3431053"/>
            <a:chOff x="509099" y="-166280"/>
            <a:chExt cx="7803357" cy="3431054"/>
          </a:xfrm>
        </p:grpSpPr>
        <p:pic>
          <p:nvPicPr>
            <p:cNvPr descr="A picture containing text, clipart&#10;&#10;Description automatically generated" id="376" name="Google Shape;376;p36"/>
            <p:cNvPicPr preferRelativeResize="0"/>
            <p:nvPr/>
          </p:nvPicPr>
          <p:blipFill rotWithShape="1">
            <a:blip r:embed="rId4">
              <a:alphaModFix/>
            </a:blip>
            <a:srcRect b="27797" l="61594" r="23405" t="31379"/>
            <a:stretch/>
          </p:blipFill>
          <p:spPr>
            <a:xfrm>
              <a:off x="509099" y="2684544"/>
              <a:ext cx="457201" cy="58023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377" name="Google Shape;377;p36"/>
            <p:cNvSpPr txBox="1"/>
            <p:nvPr/>
          </p:nvSpPr>
          <p:spPr>
            <a:xfrm>
              <a:off x="546466" y="2786561"/>
              <a:ext cx="458493" cy="34621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1F3864"/>
                  </a:solidFill>
                  <a:latin typeface="Calibri"/>
                  <a:ea typeface="Calibri"/>
                  <a:cs typeface="Calibri"/>
                  <a:sym typeface="Calibri"/>
                </a:rPr>
                <a:t>$1</a:t>
              </a:r>
              <a:endParaRPr b="1" sz="1800">
                <a:solidFill>
                  <a:srgbClr val="000000"/>
                </a:solidFill>
                <a:latin typeface="Calibri"/>
                <a:ea typeface="Calibri"/>
                <a:cs typeface="Calibri"/>
                <a:sym typeface="Calibri"/>
              </a:endParaRPr>
            </a:p>
          </p:txBody>
        </p:sp>
        <p:pic>
          <p:nvPicPr>
            <p:cNvPr descr="A picture containing text, clipart&#10;&#10;Description automatically generated" id="378" name="Google Shape;378;p36"/>
            <p:cNvPicPr preferRelativeResize="0"/>
            <p:nvPr/>
          </p:nvPicPr>
          <p:blipFill rotWithShape="1">
            <a:blip r:embed="rId4">
              <a:alphaModFix/>
            </a:blip>
            <a:srcRect b="27797" l="61594" r="23405" t="31379"/>
            <a:stretch/>
          </p:blipFill>
          <p:spPr>
            <a:xfrm>
              <a:off x="7516380" y="-166280"/>
              <a:ext cx="796076" cy="104163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grpSp>
      <p:sp>
        <p:nvSpPr>
          <p:cNvPr id="379" name="Google Shape;379;p36"/>
          <p:cNvSpPr txBox="1"/>
          <p:nvPr/>
        </p:nvSpPr>
        <p:spPr>
          <a:xfrm>
            <a:off x="8223598" y="516734"/>
            <a:ext cx="6360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600">
                <a:solidFill>
                  <a:srgbClr val="1F3864"/>
                </a:solidFill>
                <a:latin typeface="Calibri"/>
                <a:ea typeface="Calibri"/>
                <a:cs typeface="Calibri"/>
                <a:sym typeface="Calibri"/>
              </a:rPr>
              <a:t>$2.50</a:t>
            </a:r>
            <a:endParaRPr b="1" sz="1600">
              <a:solidFill>
                <a:srgbClr val="000000"/>
              </a:solidFill>
              <a:latin typeface="Calibri"/>
              <a:ea typeface="Calibri"/>
              <a:cs typeface="Calibri"/>
              <a:sym typeface="Calibri"/>
            </a:endParaRPr>
          </a:p>
        </p:txBody>
      </p:sp>
      <p:sp>
        <p:nvSpPr>
          <p:cNvPr id="380" name="Google Shape;380;p36"/>
          <p:cNvSpPr txBox="1"/>
          <p:nvPr/>
        </p:nvSpPr>
        <p:spPr>
          <a:xfrm>
            <a:off x="6943538" y="421474"/>
            <a:ext cx="1234840" cy="507801"/>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2100">
                <a:solidFill>
                  <a:srgbClr val="385623"/>
                </a:solidFill>
                <a:latin typeface="Corbel"/>
                <a:ea typeface="Corbel"/>
                <a:cs typeface="Corbel"/>
                <a:sym typeface="Corbel"/>
              </a:rPr>
              <a:t>VIXCOIN</a:t>
            </a:r>
            <a:endParaRPr b="1" sz="3000">
              <a:solidFill>
                <a:srgbClr val="385623"/>
              </a:solidFill>
              <a:latin typeface="Corbel"/>
              <a:ea typeface="Corbel"/>
              <a:cs typeface="Corbel"/>
              <a:sym typeface="Corbel"/>
            </a:endParaRPr>
          </a:p>
        </p:txBody>
      </p:sp>
      <p:sp>
        <p:nvSpPr>
          <p:cNvPr id="381" name="Google Shape;381;p36"/>
          <p:cNvSpPr txBox="1"/>
          <p:nvPr/>
        </p:nvSpPr>
        <p:spPr>
          <a:xfrm>
            <a:off x="7107789" y="2652376"/>
            <a:ext cx="1234840" cy="507801"/>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2100">
                <a:solidFill>
                  <a:srgbClr val="0070C0"/>
                </a:solidFill>
                <a:latin typeface="Corbel"/>
                <a:ea typeface="Corbel"/>
                <a:cs typeface="Corbel"/>
                <a:sym typeface="Corbel"/>
              </a:rPr>
              <a:t>SPY ETF</a:t>
            </a:r>
            <a:endParaRPr b="1" sz="3000">
              <a:solidFill>
                <a:srgbClr val="0070C0"/>
              </a:solidFill>
              <a:latin typeface="Corbel"/>
              <a:ea typeface="Corbel"/>
              <a:cs typeface="Corbel"/>
              <a:sym typeface="Corbel"/>
            </a:endParaRPr>
          </a:p>
        </p:txBody>
      </p:sp>
      <p:sp>
        <p:nvSpPr>
          <p:cNvPr id="382" name="Google Shape;382;p36"/>
          <p:cNvSpPr txBox="1"/>
          <p:nvPr/>
        </p:nvSpPr>
        <p:spPr>
          <a:xfrm>
            <a:off x="4060451" y="1900242"/>
            <a:ext cx="1156500" cy="53088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F3864"/>
                </a:solidFill>
                <a:latin typeface="Calibri"/>
                <a:ea typeface="Calibri"/>
                <a:cs typeface="Calibri"/>
                <a:sym typeface="Calibri"/>
              </a:rPr>
              <a:t>VIXCOIN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500">
                <a:solidFill>
                  <a:srgbClr val="1F3864"/>
                </a:solidFill>
                <a:latin typeface="Calibri"/>
                <a:ea typeface="Calibri"/>
                <a:cs typeface="Calibri"/>
                <a:sym typeface="Calibri"/>
              </a:rPr>
              <a:t>Loves DIPS!!</a:t>
            </a:r>
            <a:endParaRPr b="1" sz="1500">
              <a:solidFill>
                <a:srgbClr val="000000"/>
              </a:solidFill>
              <a:latin typeface="Calibri"/>
              <a:ea typeface="Calibri"/>
              <a:cs typeface="Calibri"/>
              <a:sym typeface="Calibri"/>
            </a:endParaRPr>
          </a:p>
        </p:txBody>
      </p:sp>
      <p:sp>
        <p:nvSpPr>
          <p:cNvPr id="383" name="Google Shape;383;p36"/>
          <p:cNvSpPr txBox="1"/>
          <p:nvPr/>
        </p:nvSpPr>
        <p:spPr>
          <a:xfrm>
            <a:off x="284475" y="243825"/>
            <a:ext cx="5255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 TOKEN VALUATION CONCEPT $$</a:t>
            </a:r>
            <a:endParaRPr sz="2400">
              <a:solidFill>
                <a:srgbClr val="000000"/>
              </a:solidFill>
              <a:latin typeface="Corbel"/>
              <a:ea typeface="Corbel"/>
              <a:cs typeface="Corbel"/>
              <a:sym typeface="Corbel"/>
            </a:endParaRPr>
          </a:p>
        </p:txBody>
      </p:sp>
      <p:sp>
        <p:nvSpPr>
          <p:cNvPr id="384" name="Google Shape;384;p36"/>
          <p:cNvSpPr txBox="1"/>
          <p:nvPr/>
        </p:nvSpPr>
        <p:spPr>
          <a:xfrm>
            <a:off x="145643" y="847844"/>
            <a:ext cx="1219200" cy="615600"/>
          </a:xfrm>
          <a:prstGeom prst="rect">
            <a:avLst/>
          </a:prstGeom>
          <a:gradFill>
            <a:gsLst>
              <a:gs pos="0">
                <a:srgbClr val="770000"/>
              </a:gs>
              <a:gs pos="50000">
                <a:srgbClr val="AC0000"/>
              </a:gs>
              <a:gs pos="100000">
                <a:srgbClr val="CE0000"/>
              </a:gs>
            </a:gsLst>
            <a:lin ang="270000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400">
                <a:solidFill>
                  <a:schemeClr val="lt1"/>
                </a:solidFill>
                <a:latin typeface="Corbel"/>
                <a:ea typeface="Corbel"/>
                <a:cs typeface="Corbel"/>
                <a:sym typeface="Corbel"/>
              </a:rPr>
              <a:t>HIGHER</a:t>
            </a:r>
            <a:endParaRPr sz="1100">
              <a:latin typeface="Corbel"/>
              <a:ea typeface="Corbel"/>
              <a:cs typeface="Corbel"/>
              <a:sym typeface="Corbel"/>
            </a:endParaRPr>
          </a:p>
          <a:p>
            <a:pPr indent="0" lvl="0" marL="0" marR="0" rtl="0" algn="l">
              <a:spcBef>
                <a:spcPts val="0"/>
              </a:spcBef>
              <a:spcAft>
                <a:spcPts val="0"/>
              </a:spcAft>
              <a:buNone/>
            </a:pPr>
            <a:r>
              <a:rPr b="1" lang="en" sz="1400">
                <a:solidFill>
                  <a:schemeClr val="lt1"/>
                </a:solidFill>
                <a:latin typeface="Corbel"/>
                <a:ea typeface="Corbel"/>
                <a:cs typeface="Corbel"/>
                <a:sym typeface="Corbel"/>
              </a:rPr>
              <a:t>RETURNS</a:t>
            </a:r>
            <a:endParaRPr b="1" sz="2100">
              <a:solidFill>
                <a:schemeClr val="lt1"/>
              </a:solidFill>
              <a:latin typeface="Corbel"/>
              <a:ea typeface="Corbel"/>
              <a:cs typeface="Corbel"/>
              <a:sym typeface="Corbel"/>
            </a:endParaRPr>
          </a:p>
        </p:txBody>
      </p:sp>
      <p:cxnSp>
        <p:nvCxnSpPr>
          <p:cNvPr id="385" name="Google Shape;385;p36"/>
          <p:cNvCxnSpPr/>
          <p:nvPr/>
        </p:nvCxnSpPr>
        <p:spPr>
          <a:xfrm>
            <a:off x="1689904" y="3468030"/>
            <a:ext cx="6784671" cy="0"/>
          </a:xfrm>
          <a:prstGeom prst="straightConnector1">
            <a:avLst/>
          </a:prstGeom>
          <a:noFill/>
          <a:ln cap="flat" cmpd="sng" w="12700">
            <a:solidFill>
              <a:srgbClr val="1F3864"/>
            </a:solidFill>
            <a:prstDash val="solid"/>
            <a:miter lim="800000"/>
            <a:headEnd len="sm" w="sm" type="none"/>
            <a:tailEnd len="sm" w="sm" type="none"/>
          </a:ln>
        </p:spPr>
      </p:cxnSp>
      <p:cxnSp>
        <p:nvCxnSpPr>
          <p:cNvPr id="386" name="Google Shape;386;p36"/>
          <p:cNvCxnSpPr/>
          <p:nvPr/>
        </p:nvCxnSpPr>
        <p:spPr>
          <a:xfrm rot="10800000">
            <a:off x="1696589" y="2165730"/>
            <a:ext cx="0" cy="1302300"/>
          </a:xfrm>
          <a:prstGeom prst="straightConnector1">
            <a:avLst/>
          </a:prstGeom>
          <a:noFill/>
          <a:ln cap="flat" cmpd="sng" w="12700">
            <a:solidFill>
              <a:srgbClr val="1F3864"/>
            </a:solidFill>
            <a:prstDash val="solid"/>
            <a:miter lim="800000"/>
            <a:headEnd len="sm" w="sm" type="none"/>
            <a:tailEnd len="sm" w="sm" type="none"/>
          </a:ln>
        </p:spPr>
      </p:cxnSp>
      <p:cxnSp>
        <p:nvCxnSpPr>
          <p:cNvPr id="387" name="Google Shape;387;p36"/>
          <p:cNvCxnSpPr/>
          <p:nvPr/>
        </p:nvCxnSpPr>
        <p:spPr>
          <a:xfrm rot="10800000">
            <a:off x="2206412" y="3392510"/>
            <a:ext cx="0" cy="164972"/>
          </a:xfrm>
          <a:prstGeom prst="straightConnector1">
            <a:avLst/>
          </a:prstGeom>
          <a:noFill/>
          <a:ln cap="flat" cmpd="sng" w="12700">
            <a:solidFill>
              <a:srgbClr val="1F3864"/>
            </a:solidFill>
            <a:prstDash val="solid"/>
            <a:miter lim="800000"/>
            <a:headEnd len="sm" w="sm" type="none"/>
            <a:tailEnd len="sm" w="sm" type="none"/>
          </a:ln>
        </p:spPr>
      </p:cxnSp>
      <p:cxnSp>
        <p:nvCxnSpPr>
          <p:cNvPr id="388" name="Google Shape;388;p36"/>
          <p:cNvCxnSpPr/>
          <p:nvPr/>
        </p:nvCxnSpPr>
        <p:spPr>
          <a:xfrm rot="10800000">
            <a:off x="3451012" y="3392510"/>
            <a:ext cx="0" cy="164972"/>
          </a:xfrm>
          <a:prstGeom prst="straightConnector1">
            <a:avLst/>
          </a:prstGeom>
          <a:noFill/>
          <a:ln cap="flat" cmpd="sng" w="12700">
            <a:solidFill>
              <a:srgbClr val="1F3864"/>
            </a:solidFill>
            <a:prstDash val="solid"/>
            <a:miter lim="800000"/>
            <a:headEnd len="sm" w="sm" type="none"/>
            <a:tailEnd len="sm" w="sm" type="none"/>
          </a:ln>
        </p:spPr>
      </p:cxnSp>
      <p:cxnSp>
        <p:nvCxnSpPr>
          <p:cNvPr id="389" name="Google Shape;389;p36"/>
          <p:cNvCxnSpPr/>
          <p:nvPr/>
        </p:nvCxnSpPr>
        <p:spPr>
          <a:xfrm rot="10800000">
            <a:off x="4597614" y="3394056"/>
            <a:ext cx="0" cy="164972"/>
          </a:xfrm>
          <a:prstGeom prst="straightConnector1">
            <a:avLst/>
          </a:prstGeom>
          <a:noFill/>
          <a:ln cap="flat" cmpd="sng" w="12700">
            <a:solidFill>
              <a:srgbClr val="1F3864"/>
            </a:solidFill>
            <a:prstDash val="solid"/>
            <a:miter lim="800000"/>
            <a:headEnd len="sm" w="sm" type="none"/>
            <a:tailEnd len="sm" w="sm" type="none"/>
          </a:ln>
        </p:spPr>
      </p:cxnSp>
      <p:cxnSp>
        <p:nvCxnSpPr>
          <p:cNvPr id="390" name="Google Shape;390;p36"/>
          <p:cNvCxnSpPr/>
          <p:nvPr/>
        </p:nvCxnSpPr>
        <p:spPr>
          <a:xfrm rot="10800000">
            <a:off x="5658064" y="3392510"/>
            <a:ext cx="0" cy="164972"/>
          </a:xfrm>
          <a:prstGeom prst="straightConnector1">
            <a:avLst/>
          </a:prstGeom>
          <a:noFill/>
          <a:ln cap="flat" cmpd="sng" w="12700">
            <a:solidFill>
              <a:srgbClr val="1F3864"/>
            </a:solidFill>
            <a:prstDash val="solid"/>
            <a:miter lim="800000"/>
            <a:headEnd len="sm" w="sm" type="none"/>
            <a:tailEnd len="sm" w="sm" type="none"/>
          </a:ln>
        </p:spPr>
      </p:cxnSp>
      <p:cxnSp>
        <p:nvCxnSpPr>
          <p:cNvPr id="391" name="Google Shape;391;p36"/>
          <p:cNvCxnSpPr/>
          <p:nvPr/>
        </p:nvCxnSpPr>
        <p:spPr>
          <a:xfrm rot="10800000">
            <a:off x="6845514" y="3392510"/>
            <a:ext cx="0" cy="164972"/>
          </a:xfrm>
          <a:prstGeom prst="straightConnector1">
            <a:avLst/>
          </a:prstGeom>
          <a:noFill/>
          <a:ln cap="flat" cmpd="sng" w="12700">
            <a:solidFill>
              <a:srgbClr val="1F3864"/>
            </a:solidFill>
            <a:prstDash val="solid"/>
            <a:miter lim="800000"/>
            <a:headEnd len="sm" w="sm" type="none"/>
            <a:tailEnd len="sm" w="sm" type="none"/>
          </a:ln>
        </p:spPr>
      </p:cxnSp>
      <p:cxnSp>
        <p:nvCxnSpPr>
          <p:cNvPr id="392" name="Google Shape;392;p36"/>
          <p:cNvCxnSpPr/>
          <p:nvPr/>
        </p:nvCxnSpPr>
        <p:spPr>
          <a:xfrm rot="10800000">
            <a:off x="8016012" y="3392510"/>
            <a:ext cx="0" cy="164972"/>
          </a:xfrm>
          <a:prstGeom prst="straightConnector1">
            <a:avLst/>
          </a:prstGeom>
          <a:noFill/>
          <a:ln cap="flat" cmpd="sng" w="12700">
            <a:solidFill>
              <a:srgbClr val="1F3864"/>
            </a:solidFill>
            <a:prstDash val="solid"/>
            <a:miter lim="800000"/>
            <a:headEnd len="sm" w="sm" type="none"/>
            <a:tailEnd len="sm" w="sm" type="none"/>
          </a:ln>
        </p:spPr>
      </p:cxnSp>
      <p:sp>
        <p:nvSpPr>
          <p:cNvPr id="393" name="Google Shape;393;p36"/>
          <p:cNvSpPr txBox="1"/>
          <p:nvPr/>
        </p:nvSpPr>
        <p:spPr>
          <a:xfrm>
            <a:off x="1870774" y="3544482"/>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01/2020 </a:t>
            </a:r>
            <a:endParaRPr sz="1100">
              <a:solidFill>
                <a:srgbClr val="000000"/>
              </a:solidFill>
              <a:latin typeface="Calibri"/>
              <a:ea typeface="Calibri"/>
              <a:cs typeface="Calibri"/>
              <a:sym typeface="Calibri"/>
            </a:endParaRPr>
          </a:p>
        </p:txBody>
      </p:sp>
      <p:sp>
        <p:nvSpPr>
          <p:cNvPr id="394" name="Google Shape;394;p36"/>
          <p:cNvSpPr txBox="1"/>
          <p:nvPr/>
        </p:nvSpPr>
        <p:spPr>
          <a:xfrm>
            <a:off x="3118957" y="3532618"/>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05/2020 </a:t>
            </a:r>
            <a:endParaRPr sz="1100">
              <a:solidFill>
                <a:srgbClr val="000000"/>
              </a:solidFill>
              <a:latin typeface="Calibri"/>
              <a:ea typeface="Calibri"/>
              <a:cs typeface="Calibri"/>
              <a:sym typeface="Calibri"/>
            </a:endParaRPr>
          </a:p>
        </p:txBody>
      </p:sp>
      <p:sp>
        <p:nvSpPr>
          <p:cNvPr id="395" name="Google Shape;395;p36"/>
          <p:cNvSpPr txBox="1"/>
          <p:nvPr/>
        </p:nvSpPr>
        <p:spPr>
          <a:xfrm>
            <a:off x="4309990" y="3520753"/>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09/2020 </a:t>
            </a:r>
            <a:endParaRPr sz="1100">
              <a:solidFill>
                <a:srgbClr val="000000"/>
              </a:solidFill>
              <a:latin typeface="Calibri"/>
              <a:ea typeface="Calibri"/>
              <a:cs typeface="Calibri"/>
              <a:sym typeface="Calibri"/>
            </a:endParaRPr>
          </a:p>
        </p:txBody>
      </p:sp>
      <p:sp>
        <p:nvSpPr>
          <p:cNvPr id="396" name="Google Shape;396;p36"/>
          <p:cNvSpPr txBox="1"/>
          <p:nvPr/>
        </p:nvSpPr>
        <p:spPr>
          <a:xfrm>
            <a:off x="5380372" y="3515239"/>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01/2021 </a:t>
            </a:r>
            <a:endParaRPr sz="1100">
              <a:solidFill>
                <a:srgbClr val="000000"/>
              </a:solidFill>
              <a:latin typeface="Calibri"/>
              <a:ea typeface="Calibri"/>
              <a:cs typeface="Calibri"/>
              <a:sym typeface="Calibri"/>
            </a:endParaRPr>
          </a:p>
        </p:txBody>
      </p:sp>
      <p:sp>
        <p:nvSpPr>
          <p:cNvPr id="397" name="Google Shape;397;p36"/>
          <p:cNvSpPr txBox="1"/>
          <p:nvPr/>
        </p:nvSpPr>
        <p:spPr>
          <a:xfrm>
            <a:off x="6584106" y="3516076"/>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05/2021</a:t>
            </a:r>
            <a:endParaRPr sz="1100">
              <a:solidFill>
                <a:srgbClr val="000000"/>
              </a:solidFill>
              <a:latin typeface="Calibri"/>
              <a:ea typeface="Calibri"/>
              <a:cs typeface="Calibri"/>
              <a:sym typeface="Calibri"/>
            </a:endParaRPr>
          </a:p>
        </p:txBody>
      </p:sp>
      <p:sp>
        <p:nvSpPr>
          <p:cNvPr id="398" name="Google Shape;398;p36"/>
          <p:cNvSpPr txBox="1"/>
          <p:nvPr/>
        </p:nvSpPr>
        <p:spPr>
          <a:xfrm>
            <a:off x="7749739" y="3523262"/>
            <a:ext cx="658075" cy="2385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F3864"/>
                </a:solidFill>
                <a:latin typeface="Calibri"/>
                <a:ea typeface="Calibri"/>
                <a:cs typeface="Calibri"/>
                <a:sym typeface="Calibri"/>
              </a:rPr>
              <a:t>09/2021 </a:t>
            </a:r>
            <a:endParaRPr sz="1100">
              <a:solidFill>
                <a:srgbClr val="000000"/>
              </a:solidFill>
              <a:latin typeface="Calibri"/>
              <a:ea typeface="Calibri"/>
              <a:cs typeface="Calibri"/>
              <a:sym typeface="Calibri"/>
            </a:endParaRPr>
          </a:p>
        </p:txBody>
      </p:sp>
      <p:sp>
        <p:nvSpPr>
          <p:cNvPr id="399" name="Google Shape;399;p36"/>
          <p:cNvSpPr txBox="1"/>
          <p:nvPr/>
        </p:nvSpPr>
        <p:spPr>
          <a:xfrm>
            <a:off x="8168915" y="2242097"/>
            <a:ext cx="742943" cy="31539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600">
                <a:solidFill>
                  <a:srgbClr val="1F3864"/>
                </a:solidFill>
                <a:latin typeface="Calibri"/>
                <a:ea typeface="Calibri"/>
                <a:cs typeface="Calibri"/>
                <a:sym typeface="Calibri"/>
              </a:rPr>
              <a:t>$1.60</a:t>
            </a:r>
            <a:endParaRPr b="1" sz="1600">
              <a:solidFill>
                <a:srgbClr val="000000"/>
              </a:solidFill>
              <a:latin typeface="Calibri"/>
              <a:ea typeface="Calibri"/>
              <a:cs typeface="Calibri"/>
              <a:sym typeface="Calibri"/>
            </a:endParaRPr>
          </a:p>
        </p:txBody>
      </p:sp>
      <p:sp>
        <p:nvSpPr>
          <p:cNvPr id="400" name="Google Shape;400;p36"/>
          <p:cNvSpPr/>
          <p:nvPr/>
        </p:nvSpPr>
        <p:spPr>
          <a:xfrm>
            <a:off x="2872484" y="2277081"/>
            <a:ext cx="326332" cy="288414"/>
          </a:xfrm>
          <a:prstGeom prst="ellipse">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36"/>
          <p:cNvSpPr/>
          <p:nvPr/>
        </p:nvSpPr>
        <p:spPr>
          <a:xfrm>
            <a:off x="2868640" y="3149879"/>
            <a:ext cx="326333" cy="301497"/>
          </a:xfrm>
          <a:prstGeom prst="ellipse">
            <a:avLst/>
          </a:prstGeom>
          <a:noFill/>
          <a:ln cap="flat" cmpd="sng" w="127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6"/>
          <p:cNvSpPr/>
          <p:nvPr/>
        </p:nvSpPr>
        <p:spPr>
          <a:xfrm>
            <a:off x="5658064" y="1015682"/>
            <a:ext cx="266823" cy="643785"/>
          </a:xfrm>
          <a:prstGeom prst="upArrow">
            <a:avLst>
              <a:gd fmla="val 34769" name="adj1"/>
              <a:gd fmla="val 59428" name="adj2"/>
            </a:avLst>
          </a:prstGeom>
          <a:solidFill>
            <a:srgbClr val="38562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36"/>
          <p:cNvSpPr/>
          <p:nvPr/>
        </p:nvSpPr>
        <p:spPr>
          <a:xfrm rot="10800000">
            <a:off x="5658064" y="2213261"/>
            <a:ext cx="266823" cy="356869"/>
          </a:xfrm>
          <a:prstGeom prst="upArrow">
            <a:avLst>
              <a:gd fmla="val 34769" name="adj1"/>
              <a:gd fmla="val 59428"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36"/>
          <p:cNvSpPr/>
          <p:nvPr/>
        </p:nvSpPr>
        <p:spPr>
          <a:xfrm rot="10800000">
            <a:off x="2956241" y="2872811"/>
            <a:ext cx="266823" cy="217316"/>
          </a:xfrm>
          <a:prstGeom prst="upArrow">
            <a:avLst>
              <a:gd fmla="val 37149" name="adj1"/>
              <a:gd fmla="val 39199"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36"/>
          <p:cNvSpPr/>
          <p:nvPr/>
        </p:nvSpPr>
        <p:spPr>
          <a:xfrm>
            <a:off x="2956240" y="2580782"/>
            <a:ext cx="266823" cy="238235"/>
          </a:xfrm>
          <a:prstGeom prst="upArrow">
            <a:avLst>
              <a:gd fmla="val 37149" name="adj1"/>
              <a:gd fmla="val 39199" name="adj2"/>
            </a:avLst>
          </a:prstGeom>
          <a:solidFill>
            <a:srgbClr val="38562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36"/>
          <p:cNvSpPr/>
          <p:nvPr/>
        </p:nvSpPr>
        <p:spPr>
          <a:xfrm>
            <a:off x="5612052" y="551381"/>
            <a:ext cx="326332" cy="288414"/>
          </a:xfrm>
          <a:prstGeom prst="ellipse">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6"/>
          <p:cNvSpPr/>
          <p:nvPr/>
        </p:nvSpPr>
        <p:spPr>
          <a:xfrm>
            <a:off x="5610530" y="2624459"/>
            <a:ext cx="326332" cy="288414"/>
          </a:xfrm>
          <a:prstGeom prst="ellipse">
            <a:avLst/>
          </a:prstGeom>
          <a:noFill/>
          <a:ln cap="flat" cmpd="sng" w="127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6"/>
          <p:cNvSpPr/>
          <p:nvPr/>
        </p:nvSpPr>
        <p:spPr>
          <a:xfrm>
            <a:off x="7849985" y="2361512"/>
            <a:ext cx="326332" cy="288414"/>
          </a:xfrm>
          <a:prstGeom prst="ellipse">
            <a:avLst/>
          </a:prstGeom>
          <a:noFill/>
          <a:ln cap="flat" cmpd="sng" w="127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6"/>
          <p:cNvSpPr/>
          <p:nvPr/>
        </p:nvSpPr>
        <p:spPr>
          <a:xfrm>
            <a:off x="7842131" y="893879"/>
            <a:ext cx="326332" cy="288414"/>
          </a:xfrm>
          <a:prstGeom prst="ellipse">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6"/>
          <p:cNvSpPr/>
          <p:nvPr/>
        </p:nvSpPr>
        <p:spPr>
          <a:xfrm>
            <a:off x="7893275" y="1231366"/>
            <a:ext cx="248621" cy="577294"/>
          </a:xfrm>
          <a:prstGeom prst="upArrow">
            <a:avLst>
              <a:gd fmla="val 34769" name="adj1"/>
              <a:gd fmla="val 59428" name="adj2"/>
            </a:avLst>
          </a:prstGeom>
          <a:solidFill>
            <a:srgbClr val="38562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36"/>
          <p:cNvSpPr/>
          <p:nvPr/>
        </p:nvSpPr>
        <p:spPr>
          <a:xfrm rot="10800000">
            <a:off x="7904848" y="1969667"/>
            <a:ext cx="266823" cy="356869"/>
          </a:xfrm>
          <a:prstGeom prst="upArrow">
            <a:avLst>
              <a:gd fmla="val 34769" name="adj1"/>
              <a:gd fmla="val 59428"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36"/>
          <p:cNvSpPr txBox="1"/>
          <p:nvPr/>
        </p:nvSpPr>
        <p:spPr>
          <a:xfrm>
            <a:off x="3761244" y="3953288"/>
            <a:ext cx="5316388" cy="25388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C00000"/>
                </a:solidFill>
                <a:latin typeface="Calibri"/>
                <a:ea typeface="Calibri"/>
                <a:cs typeface="Calibri"/>
                <a:sym typeface="Calibri"/>
              </a:rPr>
              <a:t>COMPARISON WITH S&amp;P 500 ETF:</a:t>
            </a:r>
            <a:r>
              <a:rPr b="1" lang="en" sz="1200">
                <a:solidFill>
                  <a:srgbClr val="1F3864"/>
                </a:solidFill>
                <a:latin typeface="Calibri"/>
                <a:ea typeface="Calibri"/>
                <a:cs typeface="Calibri"/>
                <a:sym typeface="Calibri"/>
              </a:rPr>
              <a:t> If,</a:t>
            </a:r>
            <a:r>
              <a:rPr b="1" lang="en" sz="1200">
                <a:solidFill>
                  <a:srgbClr val="C00000"/>
                </a:solidFill>
                <a:latin typeface="Calibri"/>
                <a:ea typeface="Calibri"/>
                <a:cs typeface="Calibri"/>
                <a:sym typeface="Calibri"/>
              </a:rPr>
              <a:t> </a:t>
            </a:r>
            <a:r>
              <a:rPr b="1" lang="en" sz="1200">
                <a:solidFill>
                  <a:srgbClr val="1F3864"/>
                </a:solidFill>
                <a:latin typeface="Calibri"/>
                <a:ea typeface="Calibri"/>
                <a:cs typeface="Calibri"/>
                <a:sym typeface="Calibri"/>
              </a:rPr>
              <a:t>VIXCOIN </a:t>
            </a:r>
            <a:r>
              <a:rPr lang="en" sz="1200">
                <a:solidFill>
                  <a:srgbClr val="1F3864"/>
                </a:solidFill>
                <a:latin typeface="Calibri"/>
                <a:ea typeface="Calibri"/>
                <a:cs typeface="Calibri"/>
                <a:sym typeface="Calibri"/>
              </a:rPr>
              <a:t>Token Pricing initiated in Oct 2019. </a:t>
            </a:r>
            <a:endParaRPr sz="1200">
              <a:solidFill>
                <a:srgbClr val="000000"/>
              </a:solidFill>
              <a:latin typeface="Calibri"/>
              <a:ea typeface="Calibri"/>
              <a:cs typeface="Calibri"/>
              <a:sym typeface="Calibri"/>
            </a:endParaRPr>
          </a:p>
        </p:txBody>
      </p:sp>
      <p:sp>
        <p:nvSpPr>
          <p:cNvPr id="413" name="Google Shape;413;p36"/>
          <p:cNvSpPr/>
          <p:nvPr/>
        </p:nvSpPr>
        <p:spPr>
          <a:xfrm>
            <a:off x="9077632" y="1"/>
            <a:ext cx="76874"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4" name="Google Shape;414;p36"/>
          <p:cNvSpPr txBox="1"/>
          <p:nvPr/>
        </p:nvSpPr>
        <p:spPr>
          <a:xfrm>
            <a:off x="122075" y="2269037"/>
            <a:ext cx="1556024" cy="69246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1F3864"/>
                </a:solidFill>
                <a:latin typeface="Calibri"/>
                <a:ea typeface="Calibri"/>
                <a:cs typeface="Calibri"/>
                <a:sym typeface="Calibri"/>
              </a:rPr>
              <a:t>VIXCOIN Valuation </a:t>
            </a:r>
            <a:r>
              <a:rPr lang="en" sz="1400">
                <a:solidFill>
                  <a:srgbClr val="1F3864"/>
                </a:solidFill>
                <a:latin typeface="Calibri"/>
                <a:ea typeface="Calibri"/>
                <a:cs typeface="Calibri"/>
                <a:sym typeface="Calibri"/>
              </a:rPr>
              <a:t>Derives from Market Volatility!!</a:t>
            </a:r>
            <a:endParaRPr sz="1400">
              <a:solidFill>
                <a:srgbClr val="000000"/>
              </a:solidFill>
              <a:latin typeface="Calibri"/>
              <a:ea typeface="Calibri"/>
              <a:cs typeface="Calibri"/>
              <a:sym typeface="Calibri"/>
            </a:endParaRPr>
          </a:p>
        </p:txBody>
      </p:sp>
      <p:sp>
        <p:nvSpPr>
          <p:cNvPr id="415" name="Google Shape;415;p36"/>
          <p:cNvSpPr txBox="1"/>
          <p:nvPr/>
        </p:nvSpPr>
        <p:spPr>
          <a:xfrm>
            <a:off x="1351271" y="847844"/>
            <a:ext cx="2099700" cy="615600"/>
          </a:xfrm>
          <a:prstGeom prst="rect">
            <a:avLst/>
          </a:prstGeom>
          <a:gradFill>
            <a:gsLst>
              <a:gs pos="0">
                <a:srgbClr val="1F3311"/>
              </a:gs>
              <a:gs pos="50000">
                <a:srgbClr val="2D4A19"/>
              </a:gs>
              <a:gs pos="100000">
                <a:srgbClr val="37591F"/>
              </a:gs>
            </a:gsLst>
            <a:lin ang="1080000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400">
                <a:solidFill>
                  <a:schemeClr val="lt1"/>
                </a:solidFill>
                <a:latin typeface="Corbel"/>
                <a:ea typeface="Corbel"/>
                <a:cs typeface="Corbel"/>
                <a:sym typeface="Corbel"/>
              </a:rPr>
              <a:t>BETTER THAN</a:t>
            </a:r>
            <a:endParaRPr sz="1100">
              <a:latin typeface="Corbel"/>
              <a:ea typeface="Corbel"/>
              <a:cs typeface="Corbel"/>
              <a:sym typeface="Corbel"/>
            </a:endParaRPr>
          </a:p>
          <a:p>
            <a:pPr indent="0" lvl="0" marL="0" marR="0" rtl="0" algn="l">
              <a:spcBef>
                <a:spcPts val="0"/>
              </a:spcBef>
              <a:spcAft>
                <a:spcPts val="0"/>
              </a:spcAft>
              <a:buNone/>
            </a:pPr>
            <a:r>
              <a:rPr b="1" lang="en" sz="1400">
                <a:solidFill>
                  <a:schemeClr val="lt1"/>
                </a:solidFill>
                <a:latin typeface="Corbel"/>
                <a:ea typeface="Corbel"/>
                <a:cs typeface="Corbel"/>
                <a:sym typeface="Corbel"/>
              </a:rPr>
              <a:t>S&amp;P 500 ETF!!</a:t>
            </a:r>
            <a:endParaRPr b="1" sz="2100">
              <a:solidFill>
                <a:schemeClr val="lt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7"/>
          <p:cNvSpPr txBox="1"/>
          <p:nvPr/>
        </p:nvSpPr>
        <p:spPr>
          <a:xfrm>
            <a:off x="259080" y="226293"/>
            <a:ext cx="4556700"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SMART CONTRACT</a:t>
            </a:r>
            <a:endParaRPr sz="1200">
              <a:solidFill>
                <a:srgbClr val="000000"/>
              </a:solidFill>
              <a:latin typeface="Corbel"/>
              <a:ea typeface="Corbel"/>
              <a:cs typeface="Corbel"/>
              <a:sym typeface="Corbel"/>
            </a:endParaRPr>
          </a:p>
        </p:txBody>
      </p:sp>
      <p:grpSp>
        <p:nvGrpSpPr>
          <p:cNvPr id="421" name="Google Shape;421;p37"/>
          <p:cNvGrpSpPr/>
          <p:nvPr/>
        </p:nvGrpSpPr>
        <p:grpSpPr>
          <a:xfrm>
            <a:off x="152913" y="132993"/>
            <a:ext cx="1732500" cy="943200"/>
            <a:chOff x="152913" y="132992"/>
            <a:chExt cx="1732500" cy="943200"/>
          </a:xfrm>
        </p:grpSpPr>
        <p:cxnSp>
          <p:nvCxnSpPr>
            <p:cNvPr id="422" name="Google Shape;422;p37"/>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423" name="Google Shape;423;p37"/>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424" name="Google Shape;424;p37"/>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5" name="Google Shape;425;p37"/>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Company name&#10;&#10;Description automatically generated" id="426" name="Google Shape;426;p37"/>
          <p:cNvPicPr preferRelativeResize="0"/>
          <p:nvPr/>
        </p:nvPicPr>
        <p:blipFill rotWithShape="1">
          <a:blip r:embed="rId3">
            <a:alphaModFix/>
          </a:blip>
          <a:srcRect b="31938" l="7394" r="11715" t="0"/>
          <a:stretch/>
        </p:blipFill>
        <p:spPr>
          <a:xfrm>
            <a:off x="586061" y="2364012"/>
            <a:ext cx="1852487" cy="1778712"/>
          </a:xfrm>
          <a:prstGeom prst="ellipse">
            <a:avLst/>
          </a:prstGeom>
          <a:noFill/>
          <a:ln cap="rnd" cmpd="sng" w="9525">
            <a:solidFill>
              <a:srgbClr val="757070"/>
            </a:solidFill>
            <a:prstDash val="solid"/>
            <a:round/>
            <a:headEnd len="sm" w="sm" type="none"/>
            <a:tailEnd len="sm" w="sm" type="none"/>
          </a:ln>
          <a:effectLst>
            <a:outerShdw blurRad="381000" sx="-80000" rotWithShape="0" dir="5400000" dist="292100" sy="-18000">
              <a:srgbClr val="000000">
                <a:alpha val="21568"/>
              </a:srgbClr>
            </a:outerShdw>
          </a:effectLst>
        </p:spPr>
      </p:pic>
      <p:cxnSp>
        <p:nvCxnSpPr>
          <p:cNvPr id="427" name="Google Shape;427;p37"/>
          <p:cNvCxnSpPr/>
          <p:nvPr/>
        </p:nvCxnSpPr>
        <p:spPr>
          <a:xfrm>
            <a:off x="2771704" y="2326382"/>
            <a:ext cx="0" cy="1719513"/>
          </a:xfrm>
          <a:prstGeom prst="straightConnector1">
            <a:avLst/>
          </a:prstGeom>
          <a:noFill/>
          <a:ln cap="flat" cmpd="sng" w="9525">
            <a:solidFill>
              <a:srgbClr val="757070"/>
            </a:solidFill>
            <a:prstDash val="solid"/>
            <a:miter lim="800000"/>
            <a:headEnd len="sm" w="sm" type="none"/>
            <a:tailEnd len="sm" w="sm" type="none"/>
          </a:ln>
        </p:spPr>
      </p:cxnSp>
      <p:sp>
        <p:nvSpPr>
          <p:cNvPr id="428" name="Google Shape;428;p37"/>
          <p:cNvSpPr txBox="1"/>
          <p:nvPr/>
        </p:nvSpPr>
        <p:spPr>
          <a:xfrm>
            <a:off x="3161288" y="2117413"/>
            <a:ext cx="5193600" cy="227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002060"/>
                </a:solidFill>
                <a:highlight>
                  <a:srgbClr val="F8F8F8"/>
                </a:highlight>
                <a:latin typeface="Calibri"/>
                <a:ea typeface="Calibri"/>
                <a:cs typeface="Calibri"/>
                <a:sym typeface="Calibri"/>
              </a:rPr>
              <a:t>Our smart contract is the connection between the digital token, the trading strategy, and the user interface (website). </a:t>
            </a:r>
            <a:endParaRPr sz="1300">
              <a:solidFill>
                <a:srgbClr val="002060"/>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t/>
            </a:r>
            <a:endParaRPr sz="1300">
              <a:solidFill>
                <a:srgbClr val="002060"/>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rPr lang="en" sz="1300">
                <a:solidFill>
                  <a:srgbClr val="002060"/>
                </a:solidFill>
                <a:highlight>
                  <a:srgbClr val="F8F8F8"/>
                </a:highlight>
                <a:latin typeface="Calibri"/>
                <a:ea typeface="Calibri"/>
                <a:cs typeface="Calibri"/>
                <a:sym typeface="Calibri"/>
              </a:rPr>
              <a:t>It offers users: </a:t>
            </a:r>
            <a:endParaRPr sz="1300">
              <a:solidFill>
                <a:srgbClr val="002060"/>
              </a:solidFill>
              <a:highlight>
                <a:srgbClr val="F8F8F8"/>
              </a:highlight>
              <a:latin typeface="Calibri"/>
              <a:ea typeface="Calibri"/>
              <a:cs typeface="Calibri"/>
              <a:sym typeface="Calibri"/>
            </a:endParaRPr>
          </a:p>
          <a:p>
            <a:pPr indent="-311150" lvl="0" marL="457200" rtl="0" algn="l">
              <a:lnSpc>
                <a:spcPct val="115000"/>
              </a:lnSpc>
              <a:spcBef>
                <a:spcPts val="0"/>
              </a:spcBef>
              <a:spcAft>
                <a:spcPts val="0"/>
              </a:spcAft>
              <a:buClr>
                <a:srgbClr val="002060"/>
              </a:buClr>
              <a:buSzPts val="1300"/>
              <a:buFont typeface="Calibri"/>
              <a:buChar char="●"/>
            </a:pPr>
            <a:r>
              <a:rPr lang="en" sz="1300">
                <a:solidFill>
                  <a:srgbClr val="002060"/>
                </a:solidFill>
                <a:highlight>
                  <a:srgbClr val="F8F8F8"/>
                </a:highlight>
                <a:latin typeface="Calibri"/>
                <a:ea typeface="Calibri"/>
                <a:cs typeface="Calibri"/>
                <a:sym typeface="Calibri"/>
              </a:rPr>
              <a:t>Decentralization</a:t>
            </a:r>
            <a:endParaRPr sz="1300">
              <a:solidFill>
                <a:srgbClr val="002060"/>
              </a:solidFill>
              <a:highlight>
                <a:srgbClr val="F8F8F8"/>
              </a:highlight>
              <a:latin typeface="Calibri"/>
              <a:ea typeface="Calibri"/>
              <a:cs typeface="Calibri"/>
              <a:sym typeface="Calibri"/>
            </a:endParaRPr>
          </a:p>
          <a:p>
            <a:pPr indent="-311150" lvl="0" marL="457200" rtl="0" algn="l">
              <a:lnSpc>
                <a:spcPct val="115000"/>
              </a:lnSpc>
              <a:spcBef>
                <a:spcPts val="0"/>
              </a:spcBef>
              <a:spcAft>
                <a:spcPts val="0"/>
              </a:spcAft>
              <a:buClr>
                <a:srgbClr val="002060"/>
              </a:buClr>
              <a:buSzPts val="1300"/>
              <a:buFont typeface="Calibri"/>
              <a:buChar char="●"/>
            </a:pPr>
            <a:r>
              <a:rPr lang="en" sz="1300">
                <a:solidFill>
                  <a:srgbClr val="002060"/>
                </a:solidFill>
                <a:highlight>
                  <a:srgbClr val="F8F8F8"/>
                </a:highlight>
                <a:latin typeface="Calibri"/>
                <a:ea typeface="Calibri"/>
                <a:cs typeface="Calibri"/>
                <a:sym typeface="Calibri"/>
              </a:rPr>
              <a:t>Trustless</a:t>
            </a:r>
            <a:endParaRPr sz="1300">
              <a:solidFill>
                <a:srgbClr val="002060"/>
              </a:solidFill>
              <a:highlight>
                <a:srgbClr val="F8F8F8"/>
              </a:highlight>
              <a:latin typeface="Calibri"/>
              <a:ea typeface="Calibri"/>
              <a:cs typeface="Calibri"/>
              <a:sym typeface="Calibri"/>
            </a:endParaRPr>
          </a:p>
          <a:p>
            <a:pPr indent="-311150" lvl="0" marL="457200" rtl="0" algn="l">
              <a:lnSpc>
                <a:spcPct val="115000"/>
              </a:lnSpc>
              <a:spcBef>
                <a:spcPts val="0"/>
              </a:spcBef>
              <a:spcAft>
                <a:spcPts val="0"/>
              </a:spcAft>
              <a:buClr>
                <a:srgbClr val="002060"/>
              </a:buClr>
              <a:buSzPts val="1300"/>
              <a:buFont typeface="Calibri"/>
              <a:buChar char="●"/>
            </a:pPr>
            <a:r>
              <a:rPr lang="en" sz="1300">
                <a:solidFill>
                  <a:srgbClr val="002060"/>
                </a:solidFill>
                <a:highlight>
                  <a:srgbClr val="F8F8F8"/>
                </a:highlight>
                <a:latin typeface="Calibri"/>
                <a:ea typeface="Calibri"/>
                <a:cs typeface="Calibri"/>
                <a:sym typeface="Calibri"/>
              </a:rPr>
              <a:t>Proof of investment  </a:t>
            </a:r>
            <a:endParaRPr sz="1300">
              <a:solidFill>
                <a:srgbClr val="002060"/>
              </a:solidFill>
              <a:highlight>
                <a:srgbClr val="F8F8F8"/>
              </a:highlight>
              <a:latin typeface="Calibri"/>
              <a:ea typeface="Calibri"/>
              <a:cs typeface="Calibri"/>
              <a:sym typeface="Calibri"/>
            </a:endParaRPr>
          </a:p>
          <a:p>
            <a:pPr indent="-311150" lvl="0" marL="457200" rtl="0" algn="l">
              <a:lnSpc>
                <a:spcPct val="115000"/>
              </a:lnSpc>
              <a:spcBef>
                <a:spcPts val="0"/>
              </a:spcBef>
              <a:spcAft>
                <a:spcPts val="0"/>
              </a:spcAft>
              <a:buClr>
                <a:srgbClr val="002060"/>
              </a:buClr>
              <a:buSzPts val="1300"/>
              <a:buFont typeface="Calibri"/>
              <a:buChar char="●"/>
            </a:pPr>
            <a:r>
              <a:rPr lang="en" sz="1300">
                <a:solidFill>
                  <a:srgbClr val="002060"/>
                </a:solidFill>
                <a:highlight>
                  <a:srgbClr val="F8F8F8"/>
                </a:highlight>
                <a:latin typeface="Calibri"/>
                <a:ea typeface="Calibri"/>
                <a:cs typeface="Calibri"/>
                <a:sym typeface="Calibri"/>
              </a:rPr>
              <a:t>Security </a:t>
            </a:r>
            <a:endParaRPr sz="1300">
              <a:solidFill>
                <a:srgbClr val="002060"/>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nvSpPr>
        <p:spPr>
          <a:xfrm>
            <a:off x="242454" y="276170"/>
            <a:ext cx="1732500"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UI DEMO</a:t>
            </a:r>
            <a:endParaRPr sz="1200">
              <a:solidFill>
                <a:srgbClr val="000000"/>
              </a:solidFill>
              <a:latin typeface="Corbel"/>
              <a:ea typeface="Corbel"/>
              <a:cs typeface="Corbel"/>
              <a:sym typeface="Corbel"/>
            </a:endParaRPr>
          </a:p>
        </p:txBody>
      </p:sp>
      <p:grpSp>
        <p:nvGrpSpPr>
          <p:cNvPr id="434" name="Google Shape;434;p38"/>
          <p:cNvGrpSpPr/>
          <p:nvPr/>
        </p:nvGrpSpPr>
        <p:grpSpPr>
          <a:xfrm>
            <a:off x="152913" y="132993"/>
            <a:ext cx="1732500" cy="943200"/>
            <a:chOff x="152913" y="132992"/>
            <a:chExt cx="1732500" cy="943200"/>
          </a:xfrm>
        </p:grpSpPr>
        <p:cxnSp>
          <p:nvCxnSpPr>
            <p:cNvPr id="435" name="Google Shape;435;p38"/>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436" name="Google Shape;436;p38"/>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437" name="Google Shape;437;p38"/>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8" name="Google Shape;438;p38"/>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39" name="Google Shape;439;p38"/>
          <p:cNvPicPr preferRelativeResize="0"/>
          <p:nvPr/>
        </p:nvPicPr>
        <p:blipFill rotWithShape="1">
          <a:blip r:embed="rId3">
            <a:alphaModFix/>
          </a:blip>
          <a:srcRect b="0" l="0" r="0" t="0"/>
          <a:stretch/>
        </p:blipFill>
        <p:spPr>
          <a:xfrm>
            <a:off x="1260981" y="1147750"/>
            <a:ext cx="6386439" cy="34207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9"/>
          <p:cNvSpPr txBox="1"/>
          <p:nvPr/>
        </p:nvSpPr>
        <p:spPr>
          <a:xfrm>
            <a:off x="259078" y="328179"/>
            <a:ext cx="4466700"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NEXT STEPS</a:t>
            </a:r>
            <a:endParaRPr sz="1100">
              <a:solidFill>
                <a:schemeClr val="dk1"/>
              </a:solidFill>
              <a:latin typeface="Corbel"/>
              <a:ea typeface="Corbel"/>
              <a:cs typeface="Corbel"/>
              <a:sym typeface="Corbel"/>
            </a:endParaRPr>
          </a:p>
        </p:txBody>
      </p:sp>
      <p:grpSp>
        <p:nvGrpSpPr>
          <p:cNvPr id="445" name="Google Shape;445;p39"/>
          <p:cNvGrpSpPr/>
          <p:nvPr/>
        </p:nvGrpSpPr>
        <p:grpSpPr>
          <a:xfrm>
            <a:off x="152913" y="132992"/>
            <a:ext cx="1732500" cy="943200"/>
            <a:chOff x="152913" y="132992"/>
            <a:chExt cx="1732500" cy="943200"/>
          </a:xfrm>
        </p:grpSpPr>
        <p:cxnSp>
          <p:nvCxnSpPr>
            <p:cNvPr id="446" name="Google Shape;446;p39"/>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447" name="Google Shape;447;p39"/>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448" name="Google Shape;448;p39"/>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9" name="Google Shape;449;p39"/>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0" name="Google Shape;450;p39"/>
          <p:cNvSpPr/>
          <p:nvPr/>
        </p:nvSpPr>
        <p:spPr>
          <a:xfrm>
            <a:off x="135026" y="2454772"/>
            <a:ext cx="2997600" cy="877200"/>
          </a:xfrm>
          <a:prstGeom prst="homePlate">
            <a:avLst>
              <a:gd fmla="val 50000" name="adj"/>
            </a:avLst>
          </a:prstGeom>
          <a:solidFill>
            <a:srgbClr val="0E1F3B"/>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000">
                <a:solidFill>
                  <a:srgbClr val="FFFFFF"/>
                </a:solidFill>
                <a:latin typeface="Corbel"/>
                <a:ea typeface="Corbel"/>
                <a:cs typeface="Corbel"/>
                <a:sym typeface="Corbel"/>
              </a:rPr>
              <a:t>ENHANCEMENTS</a:t>
            </a:r>
            <a:endParaRPr sz="2000">
              <a:solidFill>
                <a:srgbClr val="FFFFFF"/>
              </a:solidFill>
              <a:latin typeface="Corbel"/>
              <a:ea typeface="Corbel"/>
              <a:cs typeface="Corbel"/>
              <a:sym typeface="Corbel"/>
            </a:endParaRPr>
          </a:p>
        </p:txBody>
      </p:sp>
      <p:sp>
        <p:nvSpPr>
          <p:cNvPr id="451" name="Google Shape;451;p39"/>
          <p:cNvSpPr/>
          <p:nvPr/>
        </p:nvSpPr>
        <p:spPr>
          <a:xfrm>
            <a:off x="2943533" y="2454771"/>
            <a:ext cx="3214800" cy="877200"/>
          </a:xfrm>
          <a:prstGeom prst="chevron">
            <a:avLst>
              <a:gd fmla="val 50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000">
                <a:solidFill>
                  <a:schemeClr val="lt1"/>
                </a:solidFill>
                <a:latin typeface="Corbel"/>
                <a:ea typeface="Corbel"/>
                <a:cs typeface="Corbel"/>
                <a:sym typeface="Corbel"/>
              </a:rPr>
              <a:t>LEGAL</a:t>
            </a:r>
            <a:endParaRPr sz="2000">
              <a:solidFill>
                <a:schemeClr val="lt1"/>
              </a:solidFill>
              <a:latin typeface="Corbel"/>
              <a:ea typeface="Corbel"/>
              <a:cs typeface="Corbel"/>
              <a:sym typeface="Corbel"/>
            </a:endParaRPr>
          </a:p>
        </p:txBody>
      </p:sp>
      <p:sp>
        <p:nvSpPr>
          <p:cNvPr id="452" name="Google Shape;452;p39"/>
          <p:cNvSpPr/>
          <p:nvPr/>
        </p:nvSpPr>
        <p:spPr>
          <a:xfrm>
            <a:off x="5924665" y="2454771"/>
            <a:ext cx="3084300" cy="877200"/>
          </a:xfrm>
          <a:prstGeom prst="chevron">
            <a:avLst>
              <a:gd fmla="val 50000" name="adj"/>
            </a:avLst>
          </a:prstGeom>
          <a:solidFill>
            <a:srgbClr val="3856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000">
                <a:solidFill>
                  <a:schemeClr val="lt1"/>
                </a:solidFill>
                <a:latin typeface="Corbel"/>
                <a:ea typeface="Corbel"/>
                <a:cs typeface="Corbel"/>
                <a:sym typeface="Corbel"/>
              </a:rPr>
              <a:t>PRICING</a:t>
            </a:r>
            <a:endParaRPr sz="2000">
              <a:solidFill>
                <a:schemeClr val="lt1"/>
              </a:solidFill>
              <a:latin typeface="Corbel"/>
              <a:ea typeface="Corbel"/>
              <a:cs typeface="Corbel"/>
              <a:sym typeface="Corbel"/>
            </a:endParaRPr>
          </a:p>
        </p:txBody>
      </p:sp>
      <p:sp>
        <p:nvSpPr>
          <p:cNvPr id="453" name="Google Shape;453;p39"/>
          <p:cNvSpPr txBox="1"/>
          <p:nvPr/>
        </p:nvSpPr>
        <p:spPr>
          <a:xfrm>
            <a:off x="2292484" y="233597"/>
            <a:ext cx="69543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sz="1100">
              <a:solidFill>
                <a:srgbClr val="1D1C1D"/>
              </a:solidFill>
              <a:highlight>
                <a:srgbClr val="F8F8F8"/>
              </a:highlight>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rgbClr val="1D1C1D"/>
                </a:solidFill>
                <a:highlight>
                  <a:srgbClr val="F8F8F8"/>
                </a:highlight>
                <a:latin typeface="Calibri"/>
                <a:ea typeface="Calibri"/>
                <a:cs typeface="Calibri"/>
                <a:sym typeface="Calibri"/>
              </a:rPr>
              <a:t> </a:t>
            </a:r>
            <a:endParaRPr b="1" sz="1100">
              <a:solidFill>
                <a:srgbClr val="1D1C1D"/>
              </a:solidFill>
              <a:highlight>
                <a:srgbClr val="F8F8F8"/>
              </a:highlight>
              <a:latin typeface="Calibri"/>
              <a:ea typeface="Calibri"/>
              <a:cs typeface="Calibri"/>
              <a:sym typeface="Calibri"/>
            </a:endParaRPr>
          </a:p>
        </p:txBody>
      </p:sp>
      <p:sp>
        <p:nvSpPr>
          <p:cNvPr id="454" name="Google Shape;454;p39"/>
          <p:cNvSpPr txBox="1"/>
          <p:nvPr/>
        </p:nvSpPr>
        <p:spPr>
          <a:xfrm>
            <a:off x="91675" y="3536275"/>
            <a:ext cx="3084300" cy="648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chemeClr val="dk1"/>
                </a:solidFill>
                <a:latin typeface="Corbel"/>
                <a:ea typeface="Corbel"/>
                <a:cs typeface="Corbel"/>
                <a:sym typeface="Corbel"/>
              </a:rPr>
              <a:t>Bridge between VIXCOIN </a:t>
            </a:r>
            <a:endParaRPr>
              <a:solidFill>
                <a:schemeClr val="dk1"/>
              </a:solidFill>
              <a:latin typeface="Corbel"/>
              <a:ea typeface="Corbel"/>
              <a:cs typeface="Corbel"/>
              <a:sym typeface="Corbel"/>
            </a:endParaRPr>
          </a:p>
          <a:p>
            <a:pPr indent="0" lvl="0" marL="457200" rtl="0" algn="l">
              <a:lnSpc>
                <a:spcPct val="115000"/>
              </a:lnSpc>
              <a:spcBef>
                <a:spcPts val="0"/>
              </a:spcBef>
              <a:spcAft>
                <a:spcPts val="0"/>
              </a:spcAft>
              <a:buNone/>
            </a:pPr>
            <a:r>
              <a:rPr lang="en">
                <a:solidFill>
                  <a:schemeClr val="dk1"/>
                </a:solidFill>
                <a:latin typeface="Corbel"/>
                <a:ea typeface="Corbel"/>
                <a:cs typeface="Corbel"/>
                <a:sym typeface="Corbel"/>
              </a:rPr>
              <a:t>Token and VIXM Investment.</a:t>
            </a:r>
            <a:endParaRPr sz="1600">
              <a:latin typeface="Corbel"/>
              <a:ea typeface="Corbel"/>
              <a:cs typeface="Corbel"/>
              <a:sym typeface="Corbel"/>
            </a:endParaRPr>
          </a:p>
        </p:txBody>
      </p:sp>
      <p:sp>
        <p:nvSpPr>
          <p:cNvPr id="455" name="Google Shape;455;p39"/>
          <p:cNvSpPr txBox="1"/>
          <p:nvPr/>
        </p:nvSpPr>
        <p:spPr>
          <a:xfrm>
            <a:off x="3283900" y="3699300"/>
            <a:ext cx="2153400" cy="75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orbel"/>
                <a:ea typeface="Corbel"/>
                <a:cs typeface="Corbel"/>
                <a:sym typeface="Corbel"/>
              </a:rPr>
              <a:t>SEC and FCC Compliance.</a:t>
            </a:r>
            <a:endParaRPr>
              <a:latin typeface="Corbel"/>
              <a:ea typeface="Corbel"/>
              <a:cs typeface="Corbel"/>
              <a:sym typeface="Corbel"/>
            </a:endParaRPr>
          </a:p>
        </p:txBody>
      </p:sp>
      <p:sp>
        <p:nvSpPr>
          <p:cNvPr id="456" name="Google Shape;456;p39"/>
          <p:cNvSpPr txBox="1"/>
          <p:nvPr/>
        </p:nvSpPr>
        <p:spPr>
          <a:xfrm>
            <a:off x="6296050" y="3606600"/>
            <a:ext cx="2712900" cy="9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orbel"/>
                <a:ea typeface="Corbel"/>
                <a:cs typeface="Corbel"/>
                <a:sym typeface="Corbel"/>
              </a:rPr>
              <a:t>Professional Fee based on </a:t>
            </a:r>
            <a:endParaRPr>
              <a:latin typeface="Corbel"/>
              <a:ea typeface="Corbel"/>
              <a:cs typeface="Corbel"/>
              <a:sym typeface="Corbel"/>
            </a:endParaRPr>
          </a:p>
          <a:p>
            <a:pPr indent="0" lvl="0" marL="0" rtl="0" algn="l">
              <a:lnSpc>
                <a:spcPct val="115000"/>
              </a:lnSpc>
              <a:spcBef>
                <a:spcPts val="0"/>
              </a:spcBef>
              <a:spcAft>
                <a:spcPts val="0"/>
              </a:spcAft>
              <a:buNone/>
            </a:pPr>
            <a:r>
              <a:rPr lang="en">
                <a:latin typeface="Corbel"/>
                <a:ea typeface="Corbel"/>
                <a:cs typeface="Corbel"/>
                <a:sym typeface="Corbel"/>
              </a:rPr>
              <a:t>Trading Strategy Performance. </a:t>
            </a:r>
            <a:endParaRPr>
              <a:latin typeface="Corbel"/>
              <a:ea typeface="Corbel"/>
              <a:cs typeface="Corbel"/>
              <a:sym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nvSpPr>
        <p:spPr>
          <a:xfrm>
            <a:off x="209628" y="311137"/>
            <a:ext cx="4466672"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THANKS FOR BEING WITH US!!</a:t>
            </a:r>
            <a:endParaRPr sz="1200">
              <a:solidFill>
                <a:srgbClr val="1F3864"/>
              </a:solidFill>
              <a:latin typeface="Corbel"/>
              <a:ea typeface="Corbel"/>
              <a:cs typeface="Corbel"/>
              <a:sym typeface="Corbel"/>
            </a:endParaRPr>
          </a:p>
        </p:txBody>
      </p:sp>
      <p:grpSp>
        <p:nvGrpSpPr>
          <p:cNvPr id="462" name="Google Shape;462;p40"/>
          <p:cNvGrpSpPr/>
          <p:nvPr/>
        </p:nvGrpSpPr>
        <p:grpSpPr>
          <a:xfrm>
            <a:off x="152914" y="132993"/>
            <a:ext cx="1732531" cy="943249"/>
            <a:chOff x="152913" y="132992"/>
            <a:chExt cx="1732531" cy="943249"/>
          </a:xfrm>
        </p:grpSpPr>
        <p:cxnSp>
          <p:nvCxnSpPr>
            <p:cNvPr id="463" name="Google Shape;463;p40"/>
            <p:cNvCxnSpPr/>
            <p:nvPr/>
          </p:nvCxnSpPr>
          <p:spPr>
            <a:xfrm>
              <a:off x="152913" y="132992"/>
              <a:ext cx="0" cy="943249"/>
            </a:xfrm>
            <a:prstGeom prst="straightConnector1">
              <a:avLst/>
            </a:prstGeom>
            <a:noFill/>
            <a:ln cap="flat" cmpd="sng" w="12700">
              <a:solidFill>
                <a:srgbClr val="1F3864"/>
              </a:solidFill>
              <a:prstDash val="solid"/>
              <a:miter lim="800000"/>
              <a:headEnd len="sm" w="sm" type="none"/>
              <a:tailEnd len="sm" w="sm" type="none"/>
            </a:ln>
          </p:spPr>
        </p:cxnSp>
        <p:cxnSp>
          <p:nvCxnSpPr>
            <p:cNvPr id="464" name="Google Shape;464;p40"/>
            <p:cNvCxnSpPr/>
            <p:nvPr/>
          </p:nvCxnSpPr>
          <p:spPr>
            <a:xfrm>
              <a:off x="152913" y="132992"/>
              <a:ext cx="1732531" cy="0"/>
            </a:xfrm>
            <a:prstGeom prst="straightConnector1">
              <a:avLst/>
            </a:prstGeom>
            <a:noFill/>
            <a:ln cap="flat" cmpd="sng" w="12700">
              <a:solidFill>
                <a:srgbClr val="1F3864"/>
              </a:solidFill>
              <a:prstDash val="solid"/>
              <a:miter lim="800000"/>
              <a:headEnd len="sm" w="sm" type="none"/>
              <a:tailEnd len="sm" w="sm" type="none"/>
            </a:ln>
          </p:spPr>
        </p:cxnSp>
      </p:grpSp>
      <p:sp>
        <p:nvSpPr>
          <p:cNvPr id="465" name="Google Shape;465;p40"/>
          <p:cNvSpPr txBox="1"/>
          <p:nvPr/>
        </p:nvSpPr>
        <p:spPr>
          <a:xfrm>
            <a:off x="3619500" y="4165192"/>
            <a:ext cx="2267978" cy="31539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600">
                <a:solidFill>
                  <a:srgbClr val="1F3864"/>
                </a:solidFill>
                <a:latin typeface="Calibri"/>
                <a:ea typeface="Calibri"/>
                <a:cs typeface="Calibri"/>
                <a:sym typeface="Calibri"/>
              </a:rPr>
              <a:t>- FINTECH PROJECT -</a:t>
            </a:r>
            <a:endParaRPr sz="900">
              <a:solidFill>
                <a:srgbClr val="1F3864"/>
              </a:solidFill>
              <a:latin typeface="Calibri"/>
              <a:ea typeface="Calibri"/>
              <a:cs typeface="Calibri"/>
              <a:sym typeface="Calibri"/>
            </a:endParaRPr>
          </a:p>
        </p:txBody>
      </p:sp>
      <p:pic>
        <p:nvPicPr>
          <p:cNvPr descr="Logo, company name&#10;&#10;Description automatically generated" id="466" name="Google Shape;466;p40"/>
          <p:cNvPicPr preferRelativeResize="0"/>
          <p:nvPr/>
        </p:nvPicPr>
        <p:blipFill rotWithShape="1">
          <a:blip r:embed="rId3">
            <a:alphaModFix/>
          </a:blip>
          <a:srcRect b="0" l="0" r="0" t="0"/>
          <a:stretch/>
        </p:blipFill>
        <p:spPr>
          <a:xfrm>
            <a:off x="2996431" y="4505593"/>
            <a:ext cx="3151140" cy="418699"/>
          </a:xfrm>
          <a:prstGeom prst="rect">
            <a:avLst/>
          </a:prstGeom>
          <a:noFill/>
          <a:ln>
            <a:noFill/>
          </a:ln>
        </p:spPr>
      </p:pic>
      <p:pic>
        <p:nvPicPr>
          <p:cNvPr descr="A person in a suit and tie&#10;&#10;Description automatically generated with medium confidence" id="467" name="Google Shape;467;p40"/>
          <p:cNvPicPr preferRelativeResize="0"/>
          <p:nvPr/>
        </p:nvPicPr>
        <p:blipFill rotWithShape="1">
          <a:blip r:embed="rId4">
            <a:alphaModFix/>
          </a:blip>
          <a:srcRect b="19824" l="12978" r="20674" t="0"/>
          <a:stretch/>
        </p:blipFill>
        <p:spPr>
          <a:xfrm>
            <a:off x="3969609" y="2177210"/>
            <a:ext cx="1007694" cy="1217746"/>
          </a:xfrm>
          <a:prstGeom prst="rect">
            <a:avLst/>
          </a:prstGeom>
          <a:noFill/>
          <a:ln cap="flat" cmpd="sng" w="9525">
            <a:solidFill>
              <a:srgbClr val="222A35"/>
            </a:solidFill>
            <a:prstDash val="solid"/>
            <a:round/>
            <a:headEnd len="sm" w="sm" type="none"/>
            <a:tailEnd len="sm" w="sm" type="none"/>
          </a:ln>
        </p:spPr>
      </p:pic>
      <p:pic>
        <p:nvPicPr>
          <p:cNvPr descr="A person wearing sunglasses and a hat&#10;&#10;Description automatically generated with low confidence" id="468" name="Google Shape;468;p40"/>
          <p:cNvPicPr preferRelativeResize="0"/>
          <p:nvPr/>
        </p:nvPicPr>
        <p:blipFill rotWithShape="1">
          <a:blip r:embed="rId5">
            <a:alphaModFix/>
          </a:blip>
          <a:srcRect b="13857" l="13243" r="33439" t="17808"/>
          <a:stretch/>
        </p:blipFill>
        <p:spPr>
          <a:xfrm>
            <a:off x="2213558" y="2168777"/>
            <a:ext cx="1007694" cy="1201242"/>
          </a:xfrm>
          <a:prstGeom prst="rect">
            <a:avLst/>
          </a:prstGeom>
          <a:noFill/>
          <a:ln cap="flat" cmpd="sng" w="9525">
            <a:solidFill>
              <a:srgbClr val="222A35"/>
            </a:solidFill>
            <a:prstDash val="solid"/>
            <a:round/>
            <a:headEnd len="sm" w="sm" type="none"/>
            <a:tailEnd len="sm" w="sm" type="none"/>
          </a:ln>
        </p:spPr>
      </p:pic>
      <p:pic>
        <p:nvPicPr>
          <p:cNvPr descr="A picture containing person, purple, posing, close&#10;&#10;Description automatically generated" id="469" name="Google Shape;469;p40"/>
          <p:cNvPicPr preferRelativeResize="0"/>
          <p:nvPr/>
        </p:nvPicPr>
        <p:blipFill rotWithShape="1">
          <a:blip r:embed="rId6">
            <a:alphaModFix/>
          </a:blip>
          <a:srcRect b="10124" l="0" r="0" t="0"/>
          <a:stretch/>
        </p:blipFill>
        <p:spPr>
          <a:xfrm>
            <a:off x="464815" y="2160526"/>
            <a:ext cx="1007694" cy="1217747"/>
          </a:xfrm>
          <a:prstGeom prst="rect">
            <a:avLst/>
          </a:prstGeom>
          <a:noFill/>
          <a:ln cap="flat" cmpd="sng" w="9525">
            <a:solidFill>
              <a:srgbClr val="222A35"/>
            </a:solidFill>
            <a:prstDash val="solid"/>
            <a:round/>
            <a:headEnd len="sm" w="sm" type="none"/>
            <a:tailEnd len="sm" w="sm" type="none"/>
          </a:ln>
        </p:spPr>
      </p:pic>
      <p:pic>
        <p:nvPicPr>
          <p:cNvPr descr="A person wearing glasses&#10;&#10;Description automatically generated with medium confidence" id="470" name="Google Shape;470;p40"/>
          <p:cNvPicPr preferRelativeResize="0"/>
          <p:nvPr/>
        </p:nvPicPr>
        <p:blipFill rotWithShape="1">
          <a:blip r:embed="rId7">
            <a:alphaModFix/>
          </a:blip>
          <a:srcRect b="0" l="13818" r="4453" t="19496"/>
          <a:stretch/>
        </p:blipFill>
        <p:spPr>
          <a:xfrm>
            <a:off x="5842768" y="2160530"/>
            <a:ext cx="1007693" cy="1217746"/>
          </a:xfrm>
          <a:prstGeom prst="rect">
            <a:avLst/>
          </a:prstGeom>
          <a:noFill/>
          <a:ln cap="flat" cmpd="sng" w="9525">
            <a:solidFill>
              <a:srgbClr val="222A35"/>
            </a:solidFill>
            <a:prstDash val="solid"/>
            <a:round/>
            <a:headEnd len="sm" w="sm" type="none"/>
            <a:tailEnd len="sm" w="sm" type="none"/>
          </a:ln>
        </p:spPr>
      </p:pic>
      <p:cxnSp>
        <p:nvCxnSpPr>
          <p:cNvPr id="471" name="Google Shape;471;p40"/>
          <p:cNvCxnSpPr/>
          <p:nvPr/>
        </p:nvCxnSpPr>
        <p:spPr>
          <a:xfrm>
            <a:off x="1843019" y="2407787"/>
            <a:ext cx="0" cy="711038"/>
          </a:xfrm>
          <a:prstGeom prst="straightConnector1">
            <a:avLst/>
          </a:prstGeom>
          <a:noFill/>
          <a:ln cap="flat" cmpd="sng" w="9525">
            <a:solidFill>
              <a:srgbClr val="757070"/>
            </a:solidFill>
            <a:prstDash val="solid"/>
            <a:miter lim="800000"/>
            <a:headEnd len="sm" w="sm" type="none"/>
            <a:tailEnd len="sm" w="sm" type="none"/>
          </a:ln>
        </p:spPr>
      </p:cxnSp>
      <p:cxnSp>
        <p:nvCxnSpPr>
          <p:cNvPr id="472" name="Google Shape;472;p40"/>
          <p:cNvCxnSpPr/>
          <p:nvPr/>
        </p:nvCxnSpPr>
        <p:spPr>
          <a:xfrm>
            <a:off x="3591809" y="2439239"/>
            <a:ext cx="0" cy="711038"/>
          </a:xfrm>
          <a:prstGeom prst="straightConnector1">
            <a:avLst/>
          </a:prstGeom>
          <a:noFill/>
          <a:ln cap="flat" cmpd="sng" w="9525">
            <a:solidFill>
              <a:srgbClr val="757070"/>
            </a:solidFill>
            <a:prstDash val="solid"/>
            <a:miter lim="800000"/>
            <a:headEnd len="sm" w="sm" type="none"/>
            <a:tailEnd len="sm" w="sm" type="none"/>
          </a:ln>
        </p:spPr>
      </p:cxnSp>
      <p:cxnSp>
        <p:nvCxnSpPr>
          <p:cNvPr id="473" name="Google Shape;473;p40"/>
          <p:cNvCxnSpPr/>
          <p:nvPr/>
        </p:nvCxnSpPr>
        <p:spPr>
          <a:xfrm>
            <a:off x="5386318" y="2455451"/>
            <a:ext cx="0" cy="711038"/>
          </a:xfrm>
          <a:prstGeom prst="straightConnector1">
            <a:avLst/>
          </a:prstGeom>
          <a:noFill/>
          <a:ln cap="flat" cmpd="sng" w="9525">
            <a:solidFill>
              <a:srgbClr val="757070"/>
            </a:solidFill>
            <a:prstDash val="solid"/>
            <a:miter lim="800000"/>
            <a:headEnd len="sm" w="sm" type="none"/>
            <a:tailEnd len="sm" w="sm" type="none"/>
          </a:ln>
        </p:spPr>
      </p:cxnSp>
      <p:cxnSp>
        <p:nvCxnSpPr>
          <p:cNvPr id="474" name="Google Shape;474;p40"/>
          <p:cNvCxnSpPr/>
          <p:nvPr/>
        </p:nvCxnSpPr>
        <p:spPr>
          <a:xfrm>
            <a:off x="7199879" y="2467853"/>
            <a:ext cx="0" cy="711038"/>
          </a:xfrm>
          <a:prstGeom prst="straightConnector1">
            <a:avLst/>
          </a:prstGeom>
          <a:noFill/>
          <a:ln cap="flat" cmpd="sng" w="9525">
            <a:solidFill>
              <a:srgbClr val="757070"/>
            </a:solidFill>
            <a:prstDash val="solid"/>
            <a:miter lim="800000"/>
            <a:headEnd len="sm" w="sm" type="none"/>
            <a:tailEnd len="sm" w="sm" type="none"/>
          </a:ln>
        </p:spPr>
      </p:cxnSp>
      <p:sp>
        <p:nvSpPr>
          <p:cNvPr id="475" name="Google Shape;475;p40"/>
          <p:cNvSpPr/>
          <p:nvPr/>
        </p:nvSpPr>
        <p:spPr>
          <a:xfrm>
            <a:off x="-1" y="5020032"/>
            <a:ext cx="9143999" cy="123468"/>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6" name="Google Shape;476;p40"/>
          <p:cNvSpPr/>
          <p:nvPr/>
        </p:nvSpPr>
        <p:spPr>
          <a:xfrm>
            <a:off x="9077633" y="1"/>
            <a:ext cx="66367" cy="502003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77" name="Google Shape;477;p40"/>
          <p:cNvPicPr preferRelativeResize="0"/>
          <p:nvPr/>
        </p:nvPicPr>
        <p:blipFill rotWithShape="1">
          <a:blip r:embed="rId8">
            <a:alphaModFix/>
          </a:blip>
          <a:srcRect b="0" l="0" r="0" t="0"/>
          <a:stretch/>
        </p:blipFill>
        <p:spPr>
          <a:xfrm>
            <a:off x="7591511" y="2168777"/>
            <a:ext cx="1007692" cy="1209494"/>
          </a:xfrm>
          <a:prstGeom prst="rect">
            <a:avLst/>
          </a:prstGeom>
          <a:noFill/>
          <a:ln cap="flat" cmpd="sng" w="9525">
            <a:solidFill>
              <a:srgbClr val="75707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nvSpPr>
        <p:spPr>
          <a:xfrm>
            <a:off x="272366" y="316731"/>
            <a:ext cx="2246525"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400" u="none" cap="none" strike="noStrike">
                <a:solidFill>
                  <a:srgbClr val="1F3864"/>
                </a:solidFill>
                <a:latin typeface="Corbel"/>
                <a:ea typeface="Corbel"/>
                <a:cs typeface="Corbel"/>
                <a:sym typeface="Corbel"/>
              </a:rPr>
              <a:t>DISCLAIMER</a:t>
            </a:r>
            <a:endParaRPr b="0" i="0" sz="1200" u="none" cap="none" strike="noStrike">
              <a:solidFill>
                <a:schemeClr val="dk1"/>
              </a:solidFill>
              <a:latin typeface="Corbel"/>
              <a:ea typeface="Corbel"/>
              <a:cs typeface="Corbel"/>
              <a:sym typeface="Corbel"/>
            </a:endParaRPr>
          </a:p>
        </p:txBody>
      </p:sp>
      <p:grpSp>
        <p:nvGrpSpPr>
          <p:cNvPr id="146" name="Google Shape;146;p26"/>
          <p:cNvGrpSpPr/>
          <p:nvPr/>
        </p:nvGrpSpPr>
        <p:grpSpPr>
          <a:xfrm>
            <a:off x="152914" y="132993"/>
            <a:ext cx="1732531" cy="943249"/>
            <a:chOff x="152913" y="132992"/>
            <a:chExt cx="1732531" cy="943249"/>
          </a:xfrm>
        </p:grpSpPr>
        <p:cxnSp>
          <p:nvCxnSpPr>
            <p:cNvPr id="147" name="Google Shape;147;p26"/>
            <p:cNvCxnSpPr/>
            <p:nvPr/>
          </p:nvCxnSpPr>
          <p:spPr>
            <a:xfrm>
              <a:off x="152913" y="132992"/>
              <a:ext cx="0" cy="943249"/>
            </a:xfrm>
            <a:prstGeom prst="straightConnector1">
              <a:avLst/>
            </a:prstGeom>
            <a:noFill/>
            <a:ln cap="flat" cmpd="sng" w="12700">
              <a:solidFill>
                <a:srgbClr val="1F3864"/>
              </a:solidFill>
              <a:prstDash val="solid"/>
              <a:miter lim="800000"/>
              <a:headEnd len="sm" w="sm" type="none"/>
              <a:tailEnd len="sm" w="sm" type="none"/>
            </a:ln>
          </p:spPr>
        </p:cxnSp>
        <p:cxnSp>
          <p:nvCxnSpPr>
            <p:cNvPr id="148" name="Google Shape;148;p26"/>
            <p:cNvCxnSpPr/>
            <p:nvPr/>
          </p:nvCxnSpPr>
          <p:spPr>
            <a:xfrm>
              <a:off x="152913" y="132992"/>
              <a:ext cx="1732531" cy="0"/>
            </a:xfrm>
            <a:prstGeom prst="straightConnector1">
              <a:avLst/>
            </a:prstGeom>
            <a:noFill/>
            <a:ln cap="flat" cmpd="sng" w="12700">
              <a:solidFill>
                <a:srgbClr val="1F3864"/>
              </a:solidFill>
              <a:prstDash val="solid"/>
              <a:miter lim="800000"/>
              <a:headEnd len="sm" w="sm" type="none"/>
              <a:tailEnd len="sm" w="sm" type="none"/>
            </a:ln>
          </p:spPr>
        </p:cxnSp>
      </p:grpSp>
      <p:sp>
        <p:nvSpPr>
          <p:cNvPr id="149" name="Google Shape;149;p26"/>
          <p:cNvSpPr/>
          <p:nvPr/>
        </p:nvSpPr>
        <p:spPr>
          <a:xfrm>
            <a:off x="-1" y="5020032"/>
            <a:ext cx="9143999" cy="123468"/>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0" name="Google Shape;150;p26"/>
          <p:cNvSpPr/>
          <p:nvPr/>
        </p:nvSpPr>
        <p:spPr>
          <a:xfrm>
            <a:off x="9077633" y="1"/>
            <a:ext cx="66367" cy="502003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1" name="Google Shape;151;p26"/>
          <p:cNvSpPr txBox="1"/>
          <p:nvPr/>
        </p:nvSpPr>
        <p:spPr>
          <a:xfrm>
            <a:off x="692923" y="2564304"/>
            <a:ext cx="7844700" cy="1731213"/>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i="0" lang="en" sz="1200" u="none" cap="none" strike="noStrike">
                <a:solidFill>
                  <a:srgbClr val="1F3864"/>
                </a:solidFill>
                <a:latin typeface="Calibri"/>
                <a:ea typeface="Calibri"/>
                <a:cs typeface="Calibri"/>
                <a:sym typeface="Calibri"/>
              </a:rPr>
              <a:t>The following idea/concept is based on hypothetical situation, and this is a capstone college project to verify the skills of students in Machine Learning &amp; Blockchain Technologies. Hereby, all the contributors of this project as a student DO NOT support the COIN: “VIXCOIN” in any form of payment method. VIXCOIN doesn’t contain any monetary value in any form. The content presented/mentioned in these slides are for education purpose only &amp; it’s NOT A FINANCIAL ADVICE to consider this Token “VIXCOIN” to invest in any form or even to promote by any means.  </a:t>
            </a:r>
            <a:endParaRPr b="0" i="0" sz="1200" u="none" cap="none" strike="noStrike">
              <a:solidFill>
                <a:srgbClr val="1F3864"/>
              </a:solidFill>
              <a:latin typeface="Calibri"/>
              <a:ea typeface="Calibri"/>
              <a:cs typeface="Calibri"/>
              <a:sym typeface="Calibri"/>
            </a:endParaRPr>
          </a:p>
          <a:p>
            <a:pPr indent="0" lvl="0" marL="0" marR="0" rtl="0" algn="just">
              <a:spcBef>
                <a:spcPts val="0"/>
              </a:spcBef>
              <a:spcAft>
                <a:spcPts val="0"/>
              </a:spcAft>
              <a:buNone/>
            </a:pPr>
            <a:r>
              <a:t/>
            </a:r>
            <a:endParaRPr b="0" i="0" sz="1200" u="none" cap="none" strike="noStrike">
              <a:solidFill>
                <a:srgbClr val="1F3864"/>
              </a:solidFill>
              <a:latin typeface="Calibri"/>
              <a:ea typeface="Calibri"/>
              <a:cs typeface="Calibri"/>
              <a:sym typeface="Calibri"/>
            </a:endParaRPr>
          </a:p>
          <a:p>
            <a:pPr indent="0" lvl="0" marL="0" marR="0" rtl="0" algn="just">
              <a:spcBef>
                <a:spcPts val="0"/>
              </a:spcBef>
              <a:spcAft>
                <a:spcPts val="0"/>
              </a:spcAft>
              <a:buNone/>
            </a:pPr>
            <a:r>
              <a:rPr b="0" i="0" lang="en" sz="1200" u="none" cap="none" strike="noStrike">
                <a:solidFill>
                  <a:srgbClr val="1F3864"/>
                </a:solidFill>
                <a:latin typeface="Calibri"/>
                <a:ea typeface="Calibri"/>
                <a:cs typeface="Calibri"/>
                <a:sym typeface="Calibri"/>
              </a:rPr>
              <a:t>Ether/Wei used in this project are FAKE, in order to test the capabilities of this project contributors have used the replica of Ether in test instance (Kovan Testnet). It is NOT a Mainnet network (production) therefore, please do not consider any of these ether as real ones</a:t>
            </a:r>
            <a:endParaRPr b="0" i="0" sz="900" u="none" cap="none" strike="noStrike">
              <a:solidFill>
                <a:srgbClr val="1F3864"/>
              </a:solidFill>
              <a:latin typeface="Calibri"/>
              <a:ea typeface="Calibri"/>
              <a:cs typeface="Calibri"/>
              <a:sym typeface="Calibri"/>
            </a:endParaRPr>
          </a:p>
        </p:txBody>
      </p:sp>
      <p:pic>
        <p:nvPicPr>
          <p:cNvPr id="152" name="Google Shape;152;p26"/>
          <p:cNvPicPr preferRelativeResize="0"/>
          <p:nvPr/>
        </p:nvPicPr>
        <p:blipFill rotWithShape="1">
          <a:blip r:embed="rId3">
            <a:alphaModFix/>
          </a:blip>
          <a:srcRect b="0" l="0" r="0" t="0"/>
          <a:stretch/>
        </p:blipFill>
        <p:spPr>
          <a:xfrm>
            <a:off x="4113003" y="1570257"/>
            <a:ext cx="917990" cy="784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27"/>
          <p:cNvGrpSpPr/>
          <p:nvPr/>
        </p:nvGrpSpPr>
        <p:grpSpPr>
          <a:xfrm>
            <a:off x="123825" y="123468"/>
            <a:ext cx="1657136" cy="943200"/>
            <a:chOff x="152913" y="132992"/>
            <a:chExt cx="1732500" cy="943200"/>
          </a:xfrm>
        </p:grpSpPr>
        <p:cxnSp>
          <p:nvCxnSpPr>
            <p:cNvPr id="158" name="Google Shape;158;p27"/>
            <p:cNvCxnSpPr/>
            <p:nvPr/>
          </p:nvCxnSpPr>
          <p:spPr>
            <a:xfrm>
              <a:off x="152913" y="132992"/>
              <a:ext cx="0" cy="943200"/>
            </a:xfrm>
            <a:prstGeom prst="straightConnector1">
              <a:avLst/>
            </a:prstGeom>
            <a:noFill/>
            <a:ln cap="flat" cmpd="sng" w="12700">
              <a:solidFill>
                <a:srgbClr val="757070"/>
              </a:solidFill>
              <a:prstDash val="solid"/>
              <a:miter lim="800000"/>
              <a:headEnd len="sm" w="sm" type="none"/>
              <a:tailEnd len="sm" w="sm" type="none"/>
            </a:ln>
          </p:spPr>
        </p:cxnSp>
        <p:cxnSp>
          <p:nvCxnSpPr>
            <p:cNvPr id="159" name="Google Shape;159;p27"/>
            <p:cNvCxnSpPr/>
            <p:nvPr/>
          </p:nvCxnSpPr>
          <p:spPr>
            <a:xfrm>
              <a:off x="152913" y="132992"/>
              <a:ext cx="1732500" cy="0"/>
            </a:xfrm>
            <a:prstGeom prst="straightConnector1">
              <a:avLst/>
            </a:prstGeom>
            <a:noFill/>
            <a:ln cap="flat" cmpd="sng" w="12700">
              <a:solidFill>
                <a:srgbClr val="757070"/>
              </a:solidFill>
              <a:prstDash val="solid"/>
              <a:miter lim="800000"/>
              <a:headEnd len="sm" w="sm" type="none"/>
              <a:tailEnd len="sm" w="sm" type="none"/>
            </a:ln>
          </p:spPr>
        </p:cxnSp>
      </p:grpSp>
      <p:sp>
        <p:nvSpPr>
          <p:cNvPr id="160" name="Google Shape;160;p27"/>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1" name="Google Shape;161;p27"/>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2" name="Google Shape;162;p27"/>
          <p:cNvSpPr txBox="1"/>
          <p:nvPr/>
        </p:nvSpPr>
        <p:spPr>
          <a:xfrm>
            <a:off x="198894" y="244438"/>
            <a:ext cx="2947800"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400" u="none" cap="none" strike="noStrike">
                <a:solidFill>
                  <a:srgbClr val="1F3864"/>
                </a:solidFill>
                <a:latin typeface="Corbel"/>
                <a:ea typeface="Corbel"/>
                <a:cs typeface="Corbel"/>
                <a:sym typeface="Corbel"/>
              </a:rPr>
              <a:t>MEET THE TEAM</a:t>
            </a:r>
            <a:endParaRPr b="0" i="0" sz="2400" u="none" cap="none" strike="noStrike">
              <a:solidFill>
                <a:srgbClr val="1F3864"/>
              </a:solidFill>
              <a:latin typeface="Corbel"/>
              <a:ea typeface="Corbel"/>
              <a:cs typeface="Corbel"/>
              <a:sym typeface="Corbel"/>
            </a:endParaRPr>
          </a:p>
        </p:txBody>
      </p:sp>
      <p:pic>
        <p:nvPicPr>
          <p:cNvPr descr="A person in a suit and tie&#10;&#10;Description automatically generated with medium confidence" id="163" name="Google Shape;163;p27"/>
          <p:cNvPicPr preferRelativeResize="0"/>
          <p:nvPr/>
        </p:nvPicPr>
        <p:blipFill rotWithShape="1">
          <a:blip r:embed="rId3">
            <a:alphaModFix/>
          </a:blip>
          <a:srcRect b="19826" l="12976" r="20674" t="0"/>
          <a:stretch/>
        </p:blipFill>
        <p:spPr>
          <a:xfrm>
            <a:off x="3969609" y="2243885"/>
            <a:ext cx="1007694" cy="1217747"/>
          </a:xfrm>
          <a:prstGeom prst="rect">
            <a:avLst/>
          </a:prstGeom>
          <a:noFill/>
          <a:ln cap="flat" cmpd="sng" w="9525">
            <a:solidFill>
              <a:srgbClr val="757070"/>
            </a:solidFill>
            <a:prstDash val="solid"/>
            <a:round/>
            <a:headEnd len="sm" w="sm" type="none"/>
            <a:tailEnd len="sm" w="sm" type="none"/>
          </a:ln>
        </p:spPr>
      </p:pic>
      <p:pic>
        <p:nvPicPr>
          <p:cNvPr descr="A person wearing sunglasses and a hat&#10;&#10;Description automatically generated with low confidence" id="164" name="Google Shape;164;p27"/>
          <p:cNvPicPr preferRelativeResize="0"/>
          <p:nvPr/>
        </p:nvPicPr>
        <p:blipFill rotWithShape="1">
          <a:blip r:embed="rId4">
            <a:alphaModFix/>
          </a:blip>
          <a:srcRect b="13857" l="13244" r="33434" t="17807"/>
          <a:stretch/>
        </p:blipFill>
        <p:spPr>
          <a:xfrm>
            <a:off x="2213558" y="2250914"/>
            <a:ext cx="1007694" cy="1201242"/>
          </a:xfrm>
          <a:prstGeom prst="rect">
            <a:avLst/>
          </a:prstGeom>
          <a:noFill/>
          <a:ln cap="flat" cmpd="sng" w="9525">
            <a:solidFill>
              <a:srgbClr val="757070"/>
            </a:solidFill>
            <a:prstDash val="solid"/>
            <a:round/>
            <a:headEnd len="sm" w="sm" type="none"/>
            <a:tailEnd len="sm" w="sm" type="none"/>
          </a:ln>
        </p:spPr>
      </p:pic>
      <p:pic>
        <p:nvPicPr>
          <p:cNvPr descr="A person wearing glasses&#10;&#10;Description automatically generated with medium confidence" id="165" name="Google Shape;165;p27"/>
          <p:cNvPicPr preferRelativeResize="0"/>
          <p:nvPr/>
        </p:nvPicPr>
        <p:blipFill rotWithShape="1">
          <a:blip r:embed="rId5">
            <a:alphaModFix/>
          </a:blip>
          <a:srcRect b="0" l="13819" r="4452" t="19497"/>
          <a:stretch/>
        </p:blipFill>
        <p:spPr>
          <a:xfrm>
            <a:off x="5842768" y="2227205"/>
            <a:ext cx="1007693" cy="1217747"/>
          </a:xfrm>
          <a:prstGeom prst="rect">
            <a:avLst/>
          </a:prstGeom>
          <a:noFill/>
          <a:ln cap="flat" cmpd="sng" w="9525">
            <a:solidFill>
              <a:srgbClr val="757070"/>
            </a:solidFill>
            <a:prstDash val="solid"/>
            <a:round/>
            <a:headEnd len="sm" w="sm" type="none"/>
            <a:tailEnd len="sm" w="sm" type="none"/>
          </a:ln>
        </p:spPr>
      </p:pic>
      <p:sp>
        <p:nvSpPr>
          <p:cNvPr id="166" name="Google Shape;166;p27"/>
          <p:cNvSpPr txBox="1"/>
          <p:nvPr/>
        </p:nvSpPr>
        <p:spPr>
          <a:xfrm>
            <a:off x="1956601" y="3761250"/>
            <a:ext cx="1521600" cy="513712"/>
          </a:xfrm>
          <a:prstGeom prst="rect">
            <a:avLst/>
          </a:prstGeom>
          <a:noFill/>
          <a:ln>
            <a:noFill/>
          </a:ln>
        </p:spPr>
        <p:txBody>
          <a:bodyPr anchorCtr="0" anchor="t" bIns="25700" lIns="51425" spcFirstLastPara="1" rIns="51425" wrap="square" tIns="25700">
            <a:spAutoFit/>
          </a:bodyPr>
          <a:lstStyle/>
          <a:p>
            <a:pPr indent="0" lvl="0" marL="0" marR="0" rtl="0" algn="ctr">
              <a:spcBef>
                <a:spcPts val="0"/>
              </a:spcBef>
              <a:spcAft>
                <a:spcPts val="0"/>
              </a:spcAft>
              <a:buNone/>
            </a:pPr>
            <a:r>
              <a:rPr b="1" i="0" lang="en" sz="1400" u="none" cap="none" strike="noStrike">
                <a:solidFill>
                  <a:srgbClr val="0070C0"/>
                </a:solidFill>
                <a:latin typeface="Corbel"/>
                <a:ea typeface="Corbel"/>
                <a:cs typeface="Corbel"/>
                <a:sym typeface="Corbel"/>
              </a:rPr>
              <a:t>JASON GARCIA</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LEAD DEVELOPER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BLOCKCHAIN DEVELOPER</a:t>
            </a:r>
            <a:endParaRPr b="0" i="0" sz="800" u="none" cap="none" strike="noStrike">
              <a:solidFill>
                <a:schemeClr val="dk1"/>
              </a:solidFill>
              <a:latin typeface="Corbel"/>
              <a:ea typeface="Corbel"/>
              <a:cs typeface="Corbel"/>
              <a:sym typeface="Corbel"/>
            </a:endParaRPr>
          </a:p>
        </p:txBody>
      </p:sp>
      <p:sp>
        <p:nvSpPr>
          <p:cNvPr id="167" name="Google Shape;167;p27"/>
          <p:cNvSpPr txBox="1"/>
          <p:nvPr/>
        </p:nvSpPr>
        <p:spPr>
          <a:xfrm>
            <a:off x="47627" y="3743250"/>
            <a:ext cx="1900200" cy="513712"/>
          </a:xfrm>
          <a:prstGeom prst="rect">
            <a:avLst/>
          </a:prstGeom>
          <a:noFill/>
          <a:ln>
            <a:noFill/>
          </a:ln>
        </p:spPr>
        <p:txBody>
          <a:bodyPr anchorCtr="0" anchor="t" bIns="25700" lIns="51425" spcFirstLastPara="1" rIns="51425" wrap="square" tIns="25700">
            <a:spAutoFit/>
          </a:bodyPr>
          <a:lstStyle/>
          <a:p>
            <a:pPr indent="0" lvl="0" marL="0" marR="0" rtl="0" algn="ctr">
              <a:spcBef>
                <a:spcPts val="0"/>
              </a:spcBef>
              <a:spcAft>
                <a:spcPts val="0"/>
              </a:spcAft>
              <a:buNone/>
            </a:pPr>
            <a:r>
              <a:rPr b="1" i="0" lang="en" sz="1400" u="none" cap="none" strike="noStrike">
                <a:solidFill>
                  <a:srgbClr val="0070C0"/>
                </a:solidFill>
                <a:latin typeface="Corbel"/>
                <a:ea typeface="Corbel"/>
                <a:cs typeface="Corbel"/>
                <a:sym typeface="Corbel"/>
              </a:rPr>
              <a:t>PAOLA CARVAJAL</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FINANCIAL DATA SCIENTIST |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ML/AI PROGRAMMER </a:t>
            </a:r>
            <a:endParaRPr b="0" i="0" sz="800" u="none" cap="none" strike="noStrike">
              <a:solidFill>
                <a:schemeClr val="dk1"/>
              </a:solidFill>
              <a:latin typeface="Corbel"/>
              <a:ea typeface="Corbel"/>
              <a:cs typeface="Corbel"/>
              <a:sym typeface="Corbel"/>
            </a:endParaRPr>
          </a:p>
        </p:txBody>
      </p:sp>
      <p:sp>
        <p:nvSpPr>
          <p:cNvPr id="168" name="Google Shape;168;p27"/>
          <p:cNvSpPr txBox="1"/>
          <p:nvPr/>
        </p:nvSpPr>
        <p:spPr>
          <a:xfrm>
            <a:off x="3560223" y="3752250"/>
            <a:ext cx="1900200" cy="513712"/>
          </a:xfrm>
          <a:prstGeom prst="rect">
            <a:avLst/>
          </a:prstGeom>
          <a:noFill/>
          <a:ln>
            <a:noFill/>
          </a:ln>
        </p:spPr>
        <p:txBody>
          <a:bodyPr anchorCtr="0" anchor="t" bIns="25700" lIns="51425" spcFirstLastPara="1" rIns="51425" wrap="square" tIns="25700">
            <a:spAutoFit/>
          </a:bodyPr>
          <a:lstStyle/>
          <a:p>
            <a:pPr indent="0" lvl="0" marL="0" marR="0" rtl="0" algn="ctr">
              <a:spcBef>
                <a:spcPts val="0"/>
              </a:spcBef>
              <a:spcAft>
                <a:spcPts val="0"/>
              </a:spcAft>
              <a:buNone/>
            </a:pPr>
            <a:r>
              <a:rPr b="1" i="0" lang="en" sz="1400" u="none" cap="none" strike="noStrike">
                <a:solidFill>
                  <a:srgbClr val="0070C0"/>
                </a:solidFill>
                <a:latin typeface="Corbel"/>
                <a:ea typeface="Corbel"/>
                <a:cs typeface="Corbel"/>
                <a:sym typeface="Corbel"/>
              </a:rPr>
              <a:t>PRATEEK SHARMA</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PRODUCT OWNER  |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BLOCKCHAIN ENGINEER</a:t>
            </a:r>
            <a:endParaRPr b="0" i="0" sz="800" u="none" cap="none" strike="noStrike">
              <a:solidFill>
                <a:schemeClr val="dk1"/>
              </a:solidFill>
              <a:latin typeface="Corbel"/>
              <a:ea typeface="Corbel"/>
              <a:cs typeface="Corbel"/>
              <a:sym typeface="Corbel"/>
            </a:endParaRPr>
          </a:p>
        </p:txBody>
      </p:sp>
      <p:sp>
        <p:nvSpPr>
          <p:cNvPr id="169" name="Google Shape;169;p27"/>
          <p:cNvSpPr txBox="1"/>
          <p:nvPr/>
        </p:nvSpPr>
        <p:spPr>
          <a:xfrm>
            <a:off x="5490551" y="3761251"/>
            <a:ext cx="1764900" cy="513712"/>
          </a:xfrm>
          <a:prstGeom prst="rect">
            <a:avLst/>
          </a:prstGeom>
          <a:noFill/>
          <a:ln>
            <a:noFill/>
          </a:ln>
        </p:spPr>
        <p:txBody>
          <a:bodyPr anchorCtr="0" anchor="t" bIns="25700" lIns="51425" spcFirstLastPara="1" rIns="51425" wrap="square" tIns="25700">
            <a:spAutoFit/>
          </a:bodyPr>
          <a:lstStyle/>
          <a:p>
            <a:pPr indent="0" lvl="0" marL="0" marR="0" rtl="0" algn="ctr">
              <a:spcBef>
                <a:spcPts val="0"/>
              </a:spcBef>
              <a:spcAft>
                <a:spcPts val="0"/>
              </a:spcAft>
              <a:buNone/>
            </a:pPr>
            <a:r>
              <a:rPr b="1" i="0" lang="en" sz="1400" u="none" cap="none" strike="noStrike">
                <a:solidFill>
                  <a:srgbClr val="0070C0"/>
                </a:solidFill>
                <a:latin typeface="Corbel"/>
                <a:ea typeface="Corbel"/>
                <a:cs typeface="Corbel"/>
                <a:sym typeface="Corbel"/>
              </a:rPr>
              <a:t>SRINI GODA</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SMART CONTRACT DEVELOPER  |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BLOCKCHAIN DEVELOPER</a:t>
            </a:r>
            <a:endParaRPr b="0" i="0" sz="800" u="none" cap="none" strike="noStrike">
              <a:solidFill>
                <a:schemeClr val="dk1"/>
              </a:solidFill>
              <a:latin typeface="Corbel"/>
              <a:ea typeface="Corbel"/>
              <a:cs typeface="Corbel"/>
              <a:sym typeface="Corbel"/>
            </a:endParaRPr>
          </a:p>
        </p:txBody>
      </p:sp>
      <p:sp>
        <p:nvSpPr>
          <p:cNvPr id="170" name="Google Shape;170;p27"/>
          <p:cNvSpPr txBox="1"/>
          <p:nvPr/>
        </p:nvSpPr>
        <p:spPr>
          <a:xfrm>
            <a:off x="7179327" y="3743250"/>
            <a:ext cx="1812300" cy="513712"/>
          </a:xfrm>
          <a:prstGeom prst="rect">
            <a:avLst/>
          </a:prstGeom>
          <a:noFill/>
          <a:ln>
            <a:noFill/>
          </a:ln>
        </p:spPr>
        <p:txBody>
          <a:bodyPr anchorCtr="0" anchor="t" bIns="25700" lIns="51425" spcFirstLastPara="1" rIns="51425" wrap="square" tIns="25700">
            <a:spAutoFit/>
          </a:bodyPr>
          <a:lstStyle/>
          <a:p>
            <a:pPr indent="0" lvl="0" marL="0" marR="0" rtl="0" algn="ctr">
              <a:spcBef>
                <a:spcPts val="0"/>
              </a:spcBef>
              <a:spcAft>
                <a:spcPts val="0"/>
              </a:spcAft>
              <a:buNone/>
            </a:pPr>
            <a:r>
              <a:rPr b="1" i="0" lang="en" sz="1400" u="none" cap="none" strike="noStrike">
                <a:solidFill>
                  <a:srgbClr val="0070C0"/>
                </a:solidFill>
                <a:latin typeface="Corbel"/>
                <a:ea typeface="Corbel"/>
                <a:cs typeface="Corbel"/>
                <a:sym typeface="Corbel"/>
              </a:rPr>
              <a:t>JASMINE TENGSICO</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PROJECT MANAGER |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 sz="800" u="none" cap="none" strike="noStrike">
                <a:solidFill>
                  <a:schemeClr val="dk1"/>
                </a:solidFill>
                <a:latin typeface="Corbel"/>
                <a:ea typeface="Corbel"/>
                <a:cs typeface="Corbel"/>
                <a:sym typeface="Corbel"/>
              </a:rPr>
              <a:t>BLOCKCHAIN DEVELOPER</a:t>
            </a:r>
            <a:endParaRPr b="0" i="0" sz="800" u="none" cap="none" strike="noStrike">
              <a:solidFill>
                <a:schemeClr val="dk1"/>
              </a:solidFill>
              <a:latin typeface="Corbel"/>
              <a:ea typeface="Corbel"/>
              <a:cs typeface="Corbel"/>
              <a:sym typeface="Corbel"/>
            </a:endParaRPr>
          </a:p>
        </p:txBody>
      </p:sp>
      <p:cxnSp>
        <p:nvCxnSpPr>
          <p:cNvPr id="171" name="Google Shape;171;p27"/>
          <p:cNvCxnSpPr/>
          <p:nvPr/>
        </p:nvCxnSpPr>
        <p:spPr>
          <a:xfrm>
            <a:off x="1843019" y="2474462"/>
            <a:ext cx="0" cy="711000"/>
          </a:xfrm>
          <a:prstGeom prst="straightConnector1">
            <a:avLst/>
          </a:prstGeom>
          <a:noFill/>
          <a:ln cap="flat" cmpd="sng" w="9525">
            <a:solidFill>
              <a:srgbClr val="757070"/>
            </a:solidFill>
            <a:prstDash val="solid"/>
            <a:miter lim="800000"/>
            <a:headEnd len="sm" w="sm" type="none"/>
            <a:tailEnd len="sm" w="sm" type="none"/>
          </a:ln>
        </p:spPr>
      </p:cxnSp>
      <p:cxnSp>
        <p:nvCxnSpPr>
          <p:cNvPr id="172" name="Google Shape;172;p27"/>
          <p:cNvCxnSpPr/>
          <p:nvPr/>
        </p:nvCxnSpPr>
        <p:spPr>
          <a:xfrm>
            <a:off x="3591809" y="2505914"/>
            <a:ext cx="0" cy="711000"/>
          </a:xfrm>
          <a:prstGeom prst="straightConnector1">
            <a:avLst/>
          </a:prstGeom>
          <a:noFill/>
          <a:ln cap="flat" cmpd="sng" w="9525">
            <a:solidFill>
              <a:srgbClr val="757070"/>
            </a:solidFill>
            <a:prstDash val="solid"/>
            <a:miter lim="800000"/>
            <a:headEnd len="sm" w="sm" type="none"/>
            <a:tailEnd len="sm" w="sm" type="none"/>
          </a:ln>
        </p:spPr>
      </p:cxnSp>
      <p:cxnSp>
        <p:nvCxnSpPr>
          <p:cNvPr id="173" name="Google Shape;173;p27"/>
          <p:cNvCxnSpPr/>
          <p:nvPr/>
        </p:nvCxnSpPr>
        <p:spPr>
          <a:xfrm>
            <a:off x="5386318" y="2522126"/>
            <a:ext cx="0" cy="711000"/>
          </a:xfrm>
          <a:prstGeom prst="straightConnector1">
            <a:avLst/>
          </a:prstGeom>
          <a:noFill/>
          <a:ln cap="flat" cmpd="sng" w="9525">
            <a:solidFill>
              <a:srgbClr val="757070"/>
            </a:solidFill>
            <a:prstDash val="solid"/>
            <a:miter lim="800000"/>
            <a:headEnd len="sm" w="sm" type="none"/>
            <a:tailEnd len="sm" w="sm" type="none"/>
          </a:ln>
        </p:spPr>
      </p:cxnSp>
      <p:cxnSp>
        <p:nvCxnSpPr>
          <p:cNvPr id="174" name="Google Shape;174;p27"/>
          <p:cNvCxnSpPr/>
          <p:nvPr/>
        </p:nvCxnSpPr>
        <p:spPr>
          <a:xfrm>
            <a:off x="7199879" y="2534528"/>
            <a:ext cx="0" cy="711000"/>
          </a:xfrm>
          <a:prstGeom prst="straightConnector1">
            <a:avLst/>
          </a:prstGeom>
          <a:noFill/>
          <a:ln cap="flat" cmpd="sng" w="9525">
            <a:solidFill>
              <a:srgbClr val="757070"/>
            </a:solidFill>
            <a:prstDash val="solid"/>
            <a:miter lim="800000"/>
            <a:headEnd len="sm" w="sm" type="none"/>
            <a:tailEnd len="sm" w="sm" type="none"/>
          </a:ln>
        </p:spPr>
      </p:cxnSp>
      <p:pic>
        <p:nvPicPr>
          <p:cNvPr descr="A picture containing person, purple, posing, close&#10;&#10;Description automatically generated" id="175" name="Google Shape;175;p27"/>
          <p:cNvPicPr preferRelativeResize="0"/>
          <p:nvPr/>
        </p:nvPicPr>
        <p:blipFill rotWithShape="1">
          <a:blip r:embed="rId6">
            <a:alphaModFix/>
          </a:blip>
          <a:srcRect b="10120" l="0" r="0" t="0"/>
          <a:stretch/>
        </p:blipFill>
        <p:spPr>
          <a:xfrm>
            <a:off x="454665" y="2242663"/>
            <a:ext cx="1007694" cy="1217747"/>
          </a:xfrm>
          <a:prstGeom prst="rect">
            <a:avLst/>
          </a:prstGeom>
          <a:noFill/>
          <a:ln cap="flat" cmpd="sng" w="9525">
            <a:solidFill>
              <a:srgbClr val="757070"/>
            </a:solidFill>
            <a:prstDash val="solid"/>
            <a:round/>
            <a:headEnd len="sm" w="sm" type="none"/>
            <a:tailEnd len="sm" w="sm" type="none"/>
          </a:ln>
        </p:spPr>
      </p:pic>
      <p:pic>
        <p:nvPicPr>
          <p:cNvPr id="176" name="Google Shape;176;p27"/>
          <p:cNvPicPr preferRelativeResize="0"/>
          <p:nvPr/>
        </p:nvPicPr>
        <p:blipFill rotWithShape="1">
          <a:blip r:embed="rId7">
            <a:alphaModFix/>
          </a:blip>
          <a:srcRect b="0" l="0" r="0" t="0"/>
          <a:stretch/>
        </p:blipFill>
        <p:spPr>
          <a:xfrm>
            <a:off x="7613490" y="2225215"/>
            <a:ext cx="1007692" cy="1209494"/>
          </a:xfrm>
          <a:prstGeom prst="rect">
            <a:avLst/>
          </a:prstGeom>
          <a:noFill/>
          <a:ln cap="flat" cmpd="sng" w="9525">
            <a:solidFill>
              <a:srgbClr val="75707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nvSpPr>
        <p:spPr>
          <a:xfrm>
            <a:off x="272365" y="316731"/>
            <a:ext cx="2288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OUR COMPANY</a:t>
            </a:r>
            <a:endParaRPr b="0" i="0" sz="1200" u="none" cap="none" strike="noStrike">
              <a:solidFill>
                <a:schemeClr val="dk1"/>
              </a:solidFill>
              <a:latin typeface="Corbel"/>
              <a:ea typeface="Corbel"/>
              <a:cs typeface="Corbel"/>
              <a:sym typeface="Corbel"/>
            </a:endParaRPr>
          </a:p>
        </p:txBody>
      </p:sp>
      <p:pic>
        <p:nvPicPr>
          <p:cNvPr descr="A picture containing text&#10;&#10;Description automatically generated" id="182" name="Google Shape;182;p28"/>
          <p:cNvPicPr preferRelativeResize="0"/>
          <p:nvPr/>
        </p:nvPicPr>
        <p:blipFill rotWithShape="1">
          <a:blip r:embed="rId3">
            <a:alphaModFix/>
          </a:blip>
          <a:srcRect b="0" l="10145" r="7544" t="0"/>
          <a:stretch/>
        </p:blipFill>
        <p:spPr>
          <a:xfrm>
            <a:off x="472392" y="2389168"/>
            <a:ext cx="1888800" cy="17787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9019"/>
              </a:srgbClr>
            </a:outerShdw>
          </a:effectLst>
        </p:spPr>
      </p:pic>
      <p:sp>
        <p:nvSpPr>
          <p:cNvPr id="183" name="Google Shape;183;p28"/>
          <p:cNvSpPr txBox="1"/>
          <p:nvPr/>
        </p:nvSpPr>
        <p:spPr>
          <a:xfrm>
            <a:off x="2965276" y="1858625"/>
            <a:ext cx="5959200" cy="28398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200" u="none" cap="none" strike="noStrike">
              <a:solidFill>
                <a:srgbClr val="1F3864"/>
              </a:solidFill>
              <a:latin typeface="Calibri"/>
              <a:ea typeface="Calibri"/>
              <a:cs typeface="Calibri"/>
              <a:sym typeface="Calibri"/>
            </a:endParaRPr>
          </a:p>
          <a:p>
            <a:pPr indent="-279400" lvl="0" marL="457200" rtl="0" algn="just">
              <a:spcBef>
                <a:spcPts val="0"/>
              </a:spcBef>
              <a:spcAft>
                <a:spcPts val="0"/>
              </a:spcAft>
              <a:buClr>
                <a:schemeClr val="dk1"/>
              </a:buClr>
              <a:buSzPts val="800"/>
              <a:buFont typeface="Noto Sans Symbols"/>
              <a:buChar char="✔"/>
            </a:pPr>
            <a:r>
              <a:rPr lang="en" sz="1200">
                <a:solidFill>
                  <a:srgbClr val="1F3864"/>
                </a:solidFill>
                <a:latin typeface="Calibri"/>
                <a:ea typeface="Calibri"/>
                <a:cs typeface="Calibri"/>
                <a:sym typeface="Calibri"/>
              </a:rPr>
              <a:t>We are a h</a:t>
            </a:r>
            <a:r>
              <a:rPr lang="en" sz="1200">
                <a:solidFill>
                  <a:srgbClr val="1F3864"/>
                </a:solidFill>
                <a:latin typeface="Calibri"/>
                <a:ea typeface="Calibri"/>
                <a:cs typeface="Calibri"/>
                <a:sym typeface="Calibri"/>
              </a:rPr>
              <a:t>ybrid DeFi/CeFi company that developed the VIXCOIN token on the Ethereum blockchain</a:t>
            </a:r>
            <a:endParaRPr sz="1200">
              <a:solidFill>
                <a:srgbClr val="1F3864"/>
              </a:solidFill>
              <a:latin typeface="Calibri"/>
              <a:ea typeface="Calibri"/>
              <a:cs typeface="Calibri"/>
              <a:sym typeface="Calibri"/>
            </a:endParaRPr>
          </a:p>
          <a:p>
            <a:pPr indent="0" lvl="0" marL="457200" rtl="0" algn="just">
              <a:spcBef>
                <a:spcPts val="0"/>
              </a:spcBef>
              <a:spcAft>
                <a:spcPts val="0"/>
              </a:spcAft>
              <a:buNone/>
            </a:pPr>
            <a:r>
              <a:t/>
            </a:r>
            <a:endParaRPr sz="1200">
              <a:solidFill>
                <a:srgbClr val="1F3864"/>
              </a:solidFill>
              <a:latin typeface="Calibri"/>
              <a:ea typeface="Calibri"/>
              <a:cs typeface="Calibri"/>
              <a:sym typeface="Calibri"/>
            </a:endParaRPr>
          </a:p>
          <a:p>
            <a:pPr indent="-279400" lvl="0" marL="457200" rtl="0" algn="just">
              <a:spcBef>
                <a:spcPts val="0"/>
              </a:spcBef>
              <a:spcAft>
                <a:spcPts val="0"/>
              </a:spcAft>
              <a:buClr>
                <a:schemeClr val="dk1"/>
              </a:buClr>
              <a:buSzPts val="800"/>
              <a:buFont typeface="Noto Sans Symbols"/>
              <a:buChar char="✔"/>
            </a:pPr>
            <a:r>
              <a:rPr lang="en" sz="1200">
                <a:solidFill>
                  <a:srgbClr val="1F3864"/>
                </a:solidFill>
                <a:latin typeface="Calibri"/>
                <a:ea typeface="Calibri"/>
                <a:cs typeface="Calibri"/>
                <a:sym typeface="Calibri"/>
              </a:rPr>
              <a:t>VIXCOIN offers a way to diversify investors’ portfolios during market downturns</a:t>
            </a:r>
            <a:endParaRPr sz="1200">
              <a:solidFill>
                <a:srgbClr val="1F3864"/>
              </a:solidFill>
              <a:latin typeface="Calibri"/>
              <a:ea typeface="Calibri"/>
              <a:cs typeface="Calibri"/>
              <a:sym typeface="Calibri"/>
            </a:endParaRPr>
          </a:p>
          <a:p>
            <a:pPr indent="0" lvl="0" marL="0" rtl="0" algn="just">
              <a:spcBef>
                <a:spcPts val="0"/>
              </a:spcBef>
              <a:spcAft>
                <a:spcPts val="0"/>
              </a:spcAft>
              <a:buNone/>
            </a:pPr>
            <a:r>
              <a:t/>
            </a:r>
            <a:endParaRPr sz="1200">
              <a:solidFill>
                <a:srgbClr val="1F3864"/>
              </a:solidFill>
              <a:latin typeface="Calibri"/>
              <a:ea typeface="Calibri"/>
              <a:cs typeface="Calibri"/>
              <a:sym typeface="Calibri"/>
            </a:endParaRPr>
          </a:p>
          <a:p>
            <a:pPr indent="-279400" lvl="0" marL="457200" rtl="0" algn="just">
              <a:spcBef>
                <a:spcPts val="0"/>
              </a:spcBef>
              <a:spcAft>
                <a:spcPts val="0"/>
              </a:spcAft>
              <a:buClr>
                <a:schemeClr val="dk1"/>
              </a:buClr>
              <a:buSzPts val="800"/>
              <a:buFont typeface="Noto Sans Symbols"/>
              <a:buChar char="✔"/>
            </a:pPr>
            <a:r>
              <a:rPr lang="en" sz="1200">
                <a:solidFill>
                  <a:srgbClr val="1F3864"/>
                </a:solidFill>
                <a:latin typeface="Calibri"/>
                <a:ea typeface="Calibri"/>
                <a:cs typeface="Calibri"/>
                <a:sym typeface="Calibri"/>
              </a:rPr>
              <a:t>VIXCOIN allows investors worldwide to invest in volatility </a:t>
            </a:r>
            <a:endParaRPr sz="1200">
              <a:solidFill>
                <a:srgbClr val="1F3864"/>
              </a:solidFill>
              <a:latin typeface="Calibri"/>
              <a:ea typeface="Calibri"/>
              <a:cs typeface="Calibri"/>
              <a:sym typeface="Calibri"/>
            </a:endParaRPr>
          </a:p>
          <a:p>
            <a:pPr indent="0" lvl="0" marL="457200" rtl="0" algn="just">
              <a:spcBef>
                <a:spcPts val="0"/>
              </a:spcBef>
              <a:spcAft>
                <a:spcPts val="0"/>
              </a:spcAft>
              <a:buNone/>
            </a:pPr>
            <a:r>
              <a:t/>
            </a:r>
            <a:endParaRPr sz="1200">
              <a:solidFill>
                <a:srgbClr val="1F3864"/>
              </a:solidFill>
              <a:latin typeface="Calibri"/>
              <a:ea typeface="Calibri"/>
              <a:cs typeface="Calibri"/>
              <a:sym typeface="Calibri"/>
            </a:endParaRPr>
          </a:p>
          <a:p>
            <a:pPr indent="-279400" lvl="0" marL="457200" rtl="0" algn="just">
              <a:spcBef>
                <a:spcPts val="0"/>
              </a:spcBef>
              <a:spcAft>
                <a:spcPts val="0"/>
              </a:spcAft>
              <a:buClr>
                <a:schemeClr val="dk1"/>
              </a:buClr>
              <a:buSzPts val="800"/>
              <a:buFont typeface="Noto Sans Symbols"/>
              <a:buChar char="✔"/>
            </a:pPr>
            <a:r>
              <a:rPr lang="en" sz="1200">
                <a:solidFill>
                  <a:srgbClr val="1F3864"/>
                </a:solidFill>
                <a:latin typeface="Calibri"/>
                <a:ea typeface="Calibri"/>
                <a:cs typeface="Calibri"/>
                <a:sym typeface="Calibri"/>
              </a:rPr>
              <a:t>VIXCOIN derives its value from the performance of our algorithmic trading strategy</a:t>
            </a:r>
            <a:endParaRPr sz="1000">
              <a:solidFill>
                <a:srgbClr val="1F3864"/>
              </a:solidFill>
              <a:latin typeface="Calibri"/>
              <a:ea typeface="Calibri"/>
              <a:cs typeface="Calibri"/>
              <a:sym typeface="Calibri"/>
            </a:endParaRPr>
          </a:p>
          <a:p>
            <a:pPr indent="0" lvl="0" marL="0" marR="0" rtl="0" algn="just">
              <a:spcBef>
                <a:spcPts val="0"/>
              </a:spcBef>
              <a:spcAft>
                <a:spcPts val="0"/>
              </a:spcAft>
              <a:buNone/>
            </a:pPr>
            <a:r>
              <a:t/>
            </a:r>
            <a:endParaRPr b="0" i="0" sz="1200" u="none" cap="none" strike="noStrike">
              <a:solidFill>
                <a:srgbClr val="1F3864"/>
              </a:solidFill>
              <a:latin typeface="Calibri"/>
              <a:ea typeface="Calibri"/>
              <a:cs typeface="Calibri"/>
              <a:sym typeface="Calibri"/>
            </a:endParaRPr>
          </a:p>
          <a:p>
            <a:pPr indent="0" lvl="0" marL="0" marR="0" rtl="0" algn="just">
              <a:spcBef>
                <a:spcPts val="0"/>
              </a:spcBef>
              <a:spcAft>
                <a:spcPts val="0"/>
              </a:spcAft>
              <a:buNone/>
            </a:pPr>
            <a:r>
              <a:rPr b="0" i="0" lang="en" sz="1200" u="none" cap="none" strike="noStrike">
                <a:solidFill>
                  <a:srgbClr val="1F3864"/>
                </a:solidFill>
                <a:latin typeface="Calibri"/>
                <a:ea typeface="Calibri"/>
                <a:cs typeface="Calibri"/>
                <a:sym typeface="Calibri"/>
              </a:rPr>
              <a:t>Areas we focus in: </a:t>
            </a:r>
            <a:endParaRPr b="0" i="0" sz="1200" u="none" cap="none" strike="noStrike">
              <a:solidFill>
                <a:srgbClr val="000000"/>
              </a:solidFill>
              <a:latin typeface="Calibri"/>
              <a:ea typeface="Calibri"/>
              <a:cs typeface="Calibri"/>
              <a:sym typeface="Calibri"/>
            </a:endParaRPr>
          </a:p>
          <a:p>
            <a:pPr indent="0" lvl="2" marL="685800" marR="0" rtl="0" algn="just">
              <a:spcBef>
                <a:spcPts val="0"/>
              </a:spcBef>
              <a:spcAft>
                <a:spcPts val="0"/>
              </a:spcAft>
              <a:buNone/>
            </a:pPr>
            <a:r>
              <a:t/>
            </a:r>
            <a:endParaRPr b="0" i="0" sz="1200" u="none" cap="none" strike="noStrike">
              <a:solidFill>
                <a:srgbClr val="1F3864"/>
              </a:solidFill>
              <a:latin typeface="Calibri"/>
              <a:ea typeface="Calibri"/>
              <a:cs typeface="Calibri"/>
              <a:sym typeface="Calibri"/>
            </a:endParaRPr>
          </a:p>
          <a:p>
            <a:pPr indent="0" lvl="2" marL="0" marR="0" rtl="0" algn="just">
              <a:spcBef>
                <a:spcPts val="0"/>
              </a:spcBef>
              <a:spcAft>
                <a:spcPts val="0"/>
              </a:spcAft>
              <a:buNone/>
            </a:pPr>
            <a:r>
              <a:rPr b="0" i="0" lang="en" sz="1200" u="none" cap="none" strike="noStrike">
                <a:solidFill>
                  <a:srgbClr val="1F3864"/>
                </a:solidFill>
                <a:latin typeface="Calibri"/>
                <a:ea typeface="Calibri"/>
                <a:cs typeface="Calibri"/>
                <a:sym typeface="Calibri"/>
              </a:rPr>
              <a:t>	|    ASSET MGMT. 		|    FINANCIAL ANALYSIS</a:t>
            </a:r>
            <a:endParaRPr b="0" i="0" sz="1200" u="none" cap="none" strike="noStrike">
              <a:solidFill>
                <a:srgbClr val="000000"/>
              </a:solidFill>
              <a:latin typeface="Calibri"/>
              <a:ea typeface="Calibri"/>
              <a:cs typeface="Calibri"/>
              <a:sym typeface="Calibri"/>
            </a:endParaRPr>
          </a:p>
          <a:p>
            <a:pPr indent="0" lvl="2" marL="685800" marR="0" rtl="0" algn="just">
              <a:spcBef>
                <a:spcPts val="0"/>
              </a:spcBef>
              <a:spcAft>
                <a:spcPts val="0"/>
              </a:spcAft>
              <a:buNone/>
            </a:pPr>
            <a:r>
              <a:t/>
            </a:r>
            <a:endParaRPr b="0" i="0" sz="1200" u="none" cap="none" strike="noStrike">
              <a:solidFill>
                <a:srgbClr val="1F3864"/>
              </a:solidFill>
              <a:latin typeface="Calibri"/>
              <a:ea typeface="Calibri"/>
              <a:cs typeface="Calibri"/>
              <a:sym typeface="Calibri"/>
            </a:endParaRPr>
          </a:p>
          <a:p>
            <a:pPr indent="0" lvl="2" marL="0" marR="0" rtl="0" algn="just">
              <a:spcBef>
                <a:spcPts val="0"/>
              </a:spcBef>
              <a:spcAft>
                <a:spcPts val="0"/>
              </a:spcAft>
              <a:buNone/>
            </a:pPr>
            <a:r>
              <a:rPr b="0" i="0" lang="en" sz="1200" u="none" cap="none" strike="noStrike">
                <a:solidFill>
                  <a:srgbClr val="1F3864"/>
                </a:solidFill>
                <a:latin typeface="Calibri"/>
                <a:ea typeface="Calibri"/>
                <a:cs typeface="Calibri"/>
                <a:sym typeface="Calibri"/>
              </a:rPr>
              <a:t>	|    ALGORITHMIC TRADING	|    SMART CONTRACTS</a:t>
            </a:r>
            <a:endParaRPr b="0" i="0" sz="1200" u="none" cap="none" strike="noStrike">
              <a:solidFill>
                <a:srgbClr val="000000"/>
              </a:solidFill>
              <a:latin typeface="Calibri"/>
              <a:ea typeface="Calibri"/>
              <a:cs typeface="Calibri"/>
              <a:sym typeface="Calibri"/>
            </a:endParaRPr>
          </a:p>
        </p:txBody>
      </p:sp>
      <p:grpSp>
        <p:nvGrpSpPr>
          <p:cNvPr id="184" name="Google Shape;184;p28"/>
          <p:cNvGrpSpPr/>
          <p:nvPr/>
        </p:nvGrpSpPr>
        <p:grpSpPr>
          <a:xfrm>
            <a:off x="152914" y="132993"/>
            <a:ext cx="1732531" cy="943249"/>
            <a:chOff x="152913" y="132992"/>
            <a:chExt cx="1732531" cy="943249"/>
          </a:xfrm>
        </p:grpSpPr>
        <p:cxnSp>
          <p:nvCxnSpPr>
            <p:cNvPr id="185" name="Google Shape;185;p28"/>
            <p:cNvCxnSpPr/>
            <p:nvPr/>
          </p:nvCxnSpPr>
          <p:spPr>
            <a:xfrm>
              <a:off x="152913" y="132992"/>
              <a:ext cx="0" cy="943249"/>
            </a:xfrm>
            <a:prstGeom prst="straightConnector1">
              <a:avLst/>
            </a:prstGeom>
            <a:noFill/>
            <a:ln cap="flat" cmpd="sng" w="12700">
              <a:solidFill>
                <a:srgbClr val="1F3864"/>
              </a:solidFill>
              <a:prstDash val="solid"/>
              <a:miter lim="800000"/>
              <a:headEnd len="sm" w="sm" type="none"/>
              <a:tailEnd len="sm" w="sm" type="none"/>
            </a:ln>
          </p:spPr>
        </p:cxnSp>
        <p:cxnSp>
          <p:nvCxnSpPr>
            <p:cNvPr id="186" name="Google Shape;186;p28"/>
            <p:cNvCxnSpPr/>
            <p:nvPr/>
          </p:nvCxnSpPr>
          <p:spPr>
            <a:xfrm>
              <a:off x="152913" y="132992"/>
              <a:ext cx="1732531" cy="0"/>
            </a:xfrm>
            <a:prstGeom prst="straightConnector1">
              <a:avLst/>
            </a:prstGeom>
            <a:noFill/>
            <a:ln cap="flat" cmpd="sng" w="12700">
              <a:solidFill>
                <a:srgbClr val="1F3864"/>
              </a:solidFill>
              <a:prstDash val="solid"/>
              <a:miter lim="800000"/>
              <a:headEnd len="sm" w="sm" type="none"/>
              <a:tailEnd len="sm" w="sm" type="none"/>
            </a:ln>
          </p:spPr>
        </p:cxnSp>
      </p:grpSp>
      <p:sp>
        <p:nvSpPr>
          <p:cNvPr id="187" name="Google Shape;187;p28"/>
          <p:cNvSpPr/>
          <p:nvPr/>
        </p:nvSpPr>
        <p:spPr>
          <a:xfrm>
            <a:off x="-1" y="5020032"/>
            <a:ext cx="9143999" cy="123468"/>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28"/>
          <p:cNvSpPr/>
          <p:nvPr/>
        </p:nvSpPr>
        <p:spPr>
          <a:xfrm>
            <a:off x="9077633" y="1"/>
            <a:ext cx="66367" cy="502003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9" name="Google Shape;189;p28"/>
          <p:cNvCxnSpPr/>
          <p:nvPr/>
        </p:nvCxnSpPr>
        <p:spPr>
          <a:xfrm>
            <a:off x="2788059" y="2423213"/>
            <a:ext cx="0" cy="1719513"/>
          </a:xfrm>
          <a:prstGeom prst="straightConnector1">
            <a:avLst/>
          </a:prstGeom>
          <a:noFill/>
          <a:ln cap="flat" cmpd="sng" w="9525">
            <a:solidFill>
              <a:srgbClr val="757070"/>
            </a:solidFill>
            <a:prstDash val="solid"/>
            <a:miter lim="800000"/>
            <a:headEnd len="sm" w="sm" type="none"/>
            <a:tailEnd len="sm" w="sm" type="none"/>
          </a:ln>
        </p:spPr>
      </p:cxnSp>
      <p:sp>
        <p:nvSpPr>
          <p:cNvPr id="190" name="Google Shape;190;p28"/>
          <p:cNvSpPr txBox="1"/>
          <p:nvPr/>
        </p:nvSpPr>
        <p:spPr>
          <a:xfrm>
            <a:off x="2788050" y="1150625"/>
            <a:ext cx="6289800" cy="708000"/>
          </a:xfrm>
          <a:prstGeom prst="rect">
            <a:avLst/>
          </a:prstGeom>
          <a:gradFill>
            <a:gsLst>
              <a:gs pos="0">
                <a:srgbClr val="0E1F3B"/>
              </a:gs>
              <a:gs pos="50000">
                <a:srgbClr val="142C57"/>
              </a:gs>
              <a:gs pos="100000">
                <a:srgbClr val="193669"/>
              </a:gs>
            </a:gsLst>
            <a:lin ang="2700006"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2000">
                <a:solidFill>
                  <a:schemeClr val="lt1"/>
                </a:solidFill>
                <a:latin typeface="Calibri"/>
                <a:ea typeface="Calibri"/>
                <a:cs typeface="Calibri"/>
                <a:sym typeface="Calibri"/>
              </a:rPr>
              <a:t>VIXCOIN, 1st DeFi SOLUTION TO INVEST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 sz="2000">
                <a:solidFill>
                  <a:schemeClr val="lt1"/>
                </a:solidFill>
                <a:latin typeface="Calibri"/>
                <a:ea typeface="Calibri"/>
                <a:cs typeface="Calibri"/>
                <a:sym typeface="Calibri"/>
              </a:rPr>
              <a:t>LONG-TERM IN VOLATILITY!!</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nvSpPr>
        <p:spPr>
          <a:xfrm>
            <a:off x="252904" y="244446"/>
            <a:ext cx="2518800" cy="80788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HOW DOES IT WORK??</a:t>
            </a:r>
            <a:endParaRPr sz="2400">
              <a:solidFill>
                <a:srgbClr val="1F3864"/>
              </a:solidFill>
              <a:latin typeface="Corbel"/>
              <a:ea typeface="Corbel"/>
              <a:cs typeface="Corbel"/>
              <a:sym typeface="Corbel"/>
            </a:endParaRPr>
          </a:p>
        </p:txBody>
      </p:sp>
      <p:grpSp>
        <p:nvGrpSpPr>
          <p:cNvPr id="196" name="Google Shape;196;p29"/>
          <p:cNvGrpSpPr/>
          <p:nvPr/>
        </p:nvGrpSpPr>
        <p:grpSpPr>
          <a:xfrm>
            <a:off x="152914" y="132992"/>
            <a:ext cx="1732500" cy="943200"/>
            <a:chOff x="152913" y="132992"/>
            <a:chExt cx="1732500" cy="943200"/>
          </a:xfrm>
        </p:grpSpPr>
        <p:cxnSp>
          <p:nvCxnSpPr>
            <p:cNvPr id="197" name="Google Shape;197;p29"/>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198" name="Google Shape;198;p29"/>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199" name="Google Shape;199;p29"/>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0" name="Google Shape;200;p29"/>
          <p:cNvSpPr/>
          <p:nvPr/>
        </p:nvSpPr>
        <p:spPr>
          <a:xfrm>
            <a:off x="9077633"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cxnSp>
        <p:nvCxnSpPr>
          <p:cNvPr id="201" name="Google Shape;201;p29"/>
          <p:cNvCxnSpPr/>
          <p:nvPr/>
        </p:nvCxnSpPr>
        <p:spPr>
          <a:xfrm>
            <a:off x="2771704" y="2326382"/>
            <a:ext cx="0" cy="1719513"/>
          </a:xfrm>
          <a:prstGeom prst="straightConnector1">
            <a:avLst/>
          </a:prstGeom>
          <a:noFill/>
          <a:ln cap="flat" cmpd="sng" w="9525">
            <a:solidFill>
              <a:srgbClr val="757070"/>
            </a:solidFill>
            <a:prstDash val="solid"/>
            <a:miter lim="800000"/>
            <a:headEnd len="sm" w="sm" type="none"/>
            <a:tailEnd len="sm" w="sm" type="none"/>
          </a:ln>
        </p:spPr>
      </p:cxnSp>
      <p:sp>
        <p:nvSpPr>
          <p:cNvPr id="202" name="Google Shape;202;p29"/>
          <p:cNvSpPr txBox="1"/>
          <p:nvPr/>
        </p:nvSpPr>
        <p:spPr>
          <a:xfrm>
            <a:off x="3026983" y="2271936"/>
            <a:ext cx="6083700" cy="553967"/>
          </a:xfrm>
          <a:prstGeom prst="rect">
            <a:avLst/>
          </a:prstGeom>
          <a:gradFill>
            <a:gsLst>
              <a:gs pos="0">
                <a:srgbClr val="0E1F3B"/>
              </a:gs>
              <a:gs pos="50000">
                <a:srgbClr val="142C57"/>
              </a:gs>
              <a:gs pos="100000">
                <a:srgbClr val="193669"/>
              </a:gs>
            </a:gsLst>
            <a:lin ang="270000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2400">
                <a:solidFill>
                  <a:srgbClr val="FFFFFF"/>
                </a:solidFill>
                <a:latin typeface="Calibri"/>
                <a:ea typeface="Calibri"/>
                <a:cs typeface="Calibri"/>
                <a:sym typeface="Calibri"/>
              </a:rPr>
              <a:t>FROM TOKEN TO INVESTMENT</a:t>
            </a:r>
            <a:endParaRPr sz="2400">
              <a:solidFill>
                <a:srgbClr val="FFFFFF"/>
              </a:solidFill>
              <a:latin typeface="Calibri"/>
              <a:ea typeface="Calibri"/>
              <a:cs typeface="Calibri"/>
              <a:sym typeface="Calibri"/>
            </a:endParaRPr>
          </a:p>
        </p:txBody>
      </p:sp>
      <p:pic>
        <p:nvPicPr>
          <p:cNvPr descr="Graphical user interface&#10;&#10;Description automatically generated" id="203" name="Google Shape;203;p29"/>
          <p:cNvPicPr preferRelativeResize="0"/>
          <p:nvPr/>
        </p:nvPicPr>
        <p:blipFill rotWithShape="1">
          <a:blip r:embed="rId3">
            <a:alphaModFix/>
          </a:blip>
          <a:srcRect b="8486" l="17646" r="16365" t="0"/>
          <a:stretch/>
        </p:blipFill>
        <p:spPr>
          <a:xfrm>
            <a:off x="569552" y="2267182"/>
            <a:ext cx="1885504" cy="1778713"/>
          </a:xfrm>
          <a:prstGeom prst="ellipse">
            <a:avLst/>
          </a:prstGeom>
          <a:noFill/>
          <a:ln cap="rnd" cmpd="sng" w="9525">
            <a:solidFill>
              <a:srgbClr val="757070"/>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04" name="Google Shape;204;p29"/>
          <p:cNvSpPr txBox="1"/>
          <p:nvPr/>
        </p:nvSpPr>
        <p:spPr>
          <a:xfrm>
            <a:off x="3088350" y="3065725"/>
            <a:ext cx="5767800" cy="1292631"/>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800">
                <a:solidFill>
                  <a:srgbClr val="324488"/>
                </a:solidFill>
                <a:latin typeface="Calibri"/>
                <a:ea typeface="Calibri"/>
                <a:cs typeface="Calibri"/>
                <a:sym typeface="Calibri"/>
              </a:rPr>
              <a:t>Users can purchase a token that acts like security on a long-term volatility instrument. Using our algorithmic trading strategy when there are buy and sell signals, we take our users cash and invest it in VIXM.  </a:t>
            </a:r>
            <a:endParaRPr sz="1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nvSpPr>
        <p:spPr>
          <a:xfrm>
            <a:off x="252899" y="269850"/>
            <a:ext cx="2909100" cy="43855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OUR MOTIVATION</a:t>
            </a:r>
            <a:endParaRPr sz="2400">
              <a:solidFill>
                <a:srgbClr val="1F3864"/>
              </a:solidFill>
              <a:latin typeface="Corbel"/>
              <a:ea typeface="Corbel"/>
              <a:cs typeface="Corbel"/>
              <a:sym typeface="Corbel"/>
            </a:endParaRPr>
          </a:p>
        </p:txBody>
      </p:sp>
      <p:grpSp>
        <p:nvGrpSpPr>
          <p:cNvPr id="210" name="Google Shape;210;p30"/>
          <p:cNvGrpSpPr/>
          <p:nvPr/>
        </p:nvGrpSpPr>
        <p:grpSpPr>
          <a:xfrm>
            <a:off x="152914" y="132992"/>
            <a:ext cx="1732500" cy="943200"/>
            <a:chOff x="152913" y="132992"/>
            <a:chExt cx="1732500" cy="943200"/>
          </a:xfrm>
        </p:grpSpPr>
        <p:cxnSp>
          <p:nvCxnSpPr>
            <p:cNvPr id="211" name="Google Shape;211;p30"/>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212" name="Google Shape;212;p30"/>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pic>
        <p:nvPicPr>
          <p:cNvPr id="213" name="Google Shape;213;p30"/>
          <p:cNvPicPr preferRelativeResize="0"/>
          <p:nvPr/>
        </p:nvPicPr>
        <p:blipFill rotWithShape="1">
          <a:blip r:embed="rId3">
            <a:alphaModFix/>
          </a:blip>
          <a:srcRect b="0" l="0" r="0" t="0"/>
          <a:stretch/>
        </p:blipFill>
        <p:spPr>
          <a:xfrm>
            <a:off x="89015" y="1638372"/>
            <a:ext cx="4792689" cy="3375091"/>
          </a:xfrm>
          <a:prstGeom prst="rect">
            <a:avLst/>
          </a:prstGeom>
          <a:noFill/>
          <a:ln>
            <a:noFill/>
          </a:ln>
        </p:spPr>
      </p:pic>
      <p:sp>
        <p:nvSpPr>
          <p:cNvPr id="214" name="Google Shape;214;p30"/>
          <p:cNvSpPr txBox="1"/>
          <p:nvPr/>
        </p:nvSpPr>
        <p:spPr>
          <a:xfrm>
            <a:off x="4881703" y="2066920"/>
            <a:ext cx="4195800" cy="431100"/>
          </a:xfrm>
          <a:prstGeom prst="rect">
            <a:avLst/>
          </a:prstGeom>
          <a:gradFill>
            <a:gsLst>
              <a:gs pos="0">
                <a:srgbClr val="0E1F3B"/>
              </a:gs>
              <a:gs pos="50000">
                <a:srgbClr val="142C57"/>
              </a:gs>
              <a:gs pos="100000">
                <a:srgbClr val="193669"/>
              </a:gs>
            </a:gsLst>
            <a:lin ang="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600">
                <a:solidFill>
                  <a:schemeClr val="lt1"/>
                </a:solidFill>
                <a:latin typeface="Corbel"/>
                <a:ea typeface="Corbel"/>
                <a:cs typeface="Corbel"/>
                <a:sym typeface="Corbel"/>
              </a:rPr>
              <a:t>POST-CRISIS PRICE TRENDS IN YEAR 2010 </a:t>
            </a:r>
            <a:endParaRPr sz="2000">
              <a:solidFill>
                <a:schemeClr val="lt1"/>
              </a:solidFill>
              <a:latin typeface="Corbel"/>
              <a:ea typeface="Corbel"/>
              <a:cs typeface="Corbel"/>
              <a:sym typeface="Corbel"/>
            </a:endParaRPr>
          </a:p>
        </p:txBody>
      </p:sp>
      <p:sp>
        <p:nvSpPr>
          <p:cNvPr id="215" name="Google Shape;215;p30"/>
          <p:cNvSpPr/>
          <p:nvPr/>
        </p:nvSpPr>
        <p:spPr>
          <a:xfrm rot="-5400000">
            <a:off x="7463883" y="2975325"/>
            <a:ext cx="893431" cy="778500"/>
          </a:xfrm>
          <a:prstGeom prst="stripedRightArrow">
            <a:avLst>
              <a:gd fmla="val 48040" name="adj1"/>
              <a:gd fmla="val 41189" name="adj2"/>
            </a:avLst>
          </a:prstGeom>
          <a:gradFill>
            <a:gsLst>
              <a:gs pos="0">
                <a:srgbClr val="2F4D1A"/>
              </a:gs>
              <a:gs pos="50000">
                <a:srgbClr val="456F27"/>
              </a:gs>
              <a:gs pos="100000">
                <a:srgbClr val="52862F"/>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6" name="Google Shape;216;p30"/>
          <p:cNvSpPr txBox="1"/>
          <p:nvPr/>
        </p:nvSpPr>
        <p:spPr>
          <a:xfrm>
            <a:off x="-136" y="1268624"/>
            <a:ext cx="4881839" cy="415468"/>
          </a:xfrm>
          <a:prstGeom prst="rect">
            <a:avLst/>
          </a:prstGeom>
          <a:gradFill>
            <a:gsLst>
              <a:gs pos="0">
                <a:srgbClr val="1F3311"/>
              </a:gs>
              <a:gs pos="50000">
                <a:srgbClr val="2D4A19"/>
              </a:gs>
              <a:gs pos="100000">
                <a:srgbClr val="37591F"/>
              </a:gs>
            </a:gsLst>
            <a:lin ang="2700000" scaled="0"/>
          </a:grad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500">
                <a:solidFill>
                  <a:schemeClr val="lt1"/>
                </a:solidFill>
                <a:latin typeface="Corbel"/>
                <a:ea typeface="Corbel"/>
                <a:cs typeface="Corbel"/>
                <a:sym typeface="Corbel"/>
              </a:rPr>
              <a:t>MARKET TRENDS: </a:t>
            </a:r>
            <a:r>
              <a:rPr b="1" lang="en" sz="1500">
                <a:solidFill>
                  <a:schemeClr val="lt1"/>
                </a:solidFill>
                <a:latin typeface="Corbel"/>
                <a:ea typeface="Corbel"/>
                <a:cs typeface="Corbel"/>
                <a:sym typeface="Corbel"/>
              </a:rPr>
              <a:t>PRE-CRISIS</a:t>
            </a:r>
            <a:r>
              <a:rPr lang="en" sz="1500">
                <a:solidFill>
                  <a:schemeClr val="lt1"/>
                </a:solidFill>
                <a:latin typeface="Corbel"/>
                <a:ea typeface="Corbel"/>
                <a:cs typeface="Corbel"/>
                <a:sym typeface="Corbel"/>
              </a:rPr>
              <a:t> vs </a:t>
            </a:r>
            <a:r>
              <a:rPr b="1" lang="en" sz="1500">
                <a:solidFill>
                  <a:schemeClr val="lt1"/>
                </a:solidFill>
                <a:latin typeface="Corbel"/>
                <a:ea typeface="Corbel"/>
                <a:cs typeface="Corbel"/>
                <a:sym typeface="Corbel"/>
              </a:rPr>
              <a:t>POST-CRISIS</a:t>
            </a:r>
            <a:r>
              <a:rPr lang="en" sz="1500">
                <a:solidFill>
                  <a:schemeClr val="lt1"/>
                </a:solidFill>
                <a:latin typeface="Corbel"/>
                <a:ea typeface="Corbel"/>
                <a:cs typeface="Corbel"/>
                <a:sym typeface="Corbel"/>
              </a:rPr>
              <a:t> </a:t>
            </a:r>
            <a:endParaRPr sz="1500">
              <a:solidFill>
                <a:schemeClr val="lt1"/>
              </a:solidFill>
              <a:latin typeface="Corbel"/>
              <a:ea typeface="Corbel"/>
              <a:cs typeface="Corbel"/>
              <a:sym typeface="Corbel"/>
            </a:endParaRPr>
          </a:p>
        </p:txBody>
      </p:sp>
      <p:sp>
        <p:nvSpPr>
          <p:cNvPr id="217" name="Google Shape;217;p30"/>
          <p:cNvSpPr txBox="1"/>
          <p:nvPr/>
        </p:nvSpPr>
        <p:spPr>
          <a:xfrm>
            <a:off x="5217514" y="2679602"/>
            <a:ext cx="2231400" cy="1292700"/>
          </a:xfrm>
          <a:prstGeom prst="rect">
            <a:avLst/>
          </a:prstGeom>
          <a:noFill/>
          <a:ln>
            <a:noFill/>
          </a:ln>
        </p:spPr>
        <p:txBody>
          <a:bodyPr anchorCtr="0" anchor="t" bIns="91425" lIns="91425" spcFirstLastPara="1" rIns="91425" wrap="square" tIns="91425">
            <a:spAutoFit/>
          </a:bodyPr>
          <a:lstStyle/>
          <a:p>
            <a:pPr indent="-279400" lvl="0" marL="279400" marR="0" rtl="0" algn="l">
              <a:spcBef>
                <a:spcPts val="0"/>
              </a:spcBef>
              <a:spcAft>
                <a:spcPts val="0"/>
              </a:spcAft>
              <a:buClr>
                <a:srgbClr val="000000"/>
              </a:buClr>
              <a:buSzPts val="800"/>
              <a:buFont typeface="Noto Sans Symbols"/>
              <a:buChar char="✔"/>
            </a:pPr>
            <a:r>
              <a:rPr lang="en" sz="1800">
                <a:solidFill>
                  <a:srgbClr val="1F3864"/>
                </a:solidFill>
                <a:latin typeface="Calibri"/>
                <a:ea typeface="Calibri"/>
                <a:cs typeface="Calibri"/>
                <a:sym typeface="Calibri"/>
              </a:rPr>
              <a:t>ASSETS</a:t>
            </a:r>
            <a:endParaRPr sz="1800">
              <a:solidFill>
                <a:schemeClr val="dk1"/>
              </a:solidFill>
              <a:latin typeface="Calibri"/>
              <a:ea typeface="Calibri"/>
              <a:cs typeface="Calibri"/>
              <a:sym typeface="Calibri"/>
            </a:endParaRPr>
          </a:p>
          <a:p>
            <a:pPr indent="-279400" lvl="0" marL="279400" marR="0" rtl="0" algn="l">
              <a:spcBef>
                <a:spcPts val="0"/>
              </a:spcBef>
              <a:spcAft>
                <a:spcPts val="0"/>
              </a:spcAft>
              <a:buClr>
                <a:srgbClr val="000000"/>
              </a:buClr>
              <a:buSzPts val="800"/>
              <a:buFont typeface="Noto Sans Symbols"/>
              <a:buChar char="✔"/>
            </a:pPr>
            <a:r>
              <a:rPr lang="en" sz="1800">
                <a:solidFill>
                  <a:srgbClr val="1F3864"/>
                </a:solidFill>
                <a:latin typeface="Calibri"/>
                <a:ea typeface="Calibri"/>
                <a:cs typeface="Calibri"/>
                <a:sym typeface="Calibri"/>
              </a:rPr>
              <a:t>COMMODITIES</a:t>
            </a:r>
            <a:endParaRPr sz="1800">
              <a:solidFill>
                <a:schemeClr val="dk1"/>
              </a:solidFill>
              <a:latin typeface="Calibri"/>
              <a:ea typeface="Calibri"/>
              <a:cs typeface="Calibri"/>
              <a:sym typeface="Calibri"/>
            </a:endParaRPr>
          </a:p>
          <a:p>
            <a:pPr indent="-279400" lvl="0" marL="279400" marR="0" rtl="0" algn="l">
              <a:spcBef>
                <a:spcPts val="0"/>
              </a:spcBef>
              <a:spcAft>
                <a:spcPts val="0"/>
              </a:spcAft>
              <a:buClr>
                <a:srgbClr val="000000"/>
              </a:buClr>
              <a:buSzPts val="800"/>
              <a:buFont typeface="Noto Sans Symbols"/>
              <a:buChar char="✔"/>
            </a:pPr>
            <a:r>
              <a:rPr lang="en" sz="1800">
                <a:solidFill>
                  <a:srgbClr val="1F3864"/>
                </a:solidFill>
                <a:latin typeface="Calibri"/>
                <a:ea typeface="Calibri"/>
                <a:cs typeface="Calibri"/>
                <a:sym typeface="Calibri"/>
              </a:rPr>
              <a:t>US TREASURIES</a:t>
            </a:r>
            <a:endParaRPr sz="1800">
              <a:solidFill>
                <a:schemeClr val="dk1"/>
              </a:solidFill>
              <a:latin typeface="Calibri"/>
              <a:ea typeface="Calibri"/>
              <a:cs typeface="Calibri"/>
              <a:sym typeface="Calibri"/>
            </a:endParaRPr>
          </a:p>
          <a:p>
            <a:pPr indent="-279400" lvl="0" marL="279400" marR="0" rtl="0" algn="l">
              <a:spcBef>
                <a:spcPts val="0"/>
              </a:spcBef>
              <a:spcAft>
                <a:spcPts val="0"/>
              </a:spcAft>
              <a:buClr>
                <a:srgbClr val="000000"/>
              </a:buClr>
              <a:buSzPts val="800"/>
              <a:buFont typeface="Noto Sans Symbols"/>
              <a:buChar char="✔"/>
            </a:pPr>
            <a:r>
              <a:rPr lang="en" sz="1800">
                <a:solidFill>
                  <a:srgbClr val="1F3864"/>
                </a:solidFill>
                <a:latin typeface="Calibri"/>
                <a:ea typeface="Calibri"/>
                <a:cs typeface="Calibri"/>
                <a:sym typeface="Calibri"/>
              </a:rPr>
              <a:t>GLOBAL MARKET</a:t>
            </a:r>
            <a:endParaRPr sz="1800">
              <a:solidFill>
                <a:schemeClr val="dk1"/>
              </a:solidFill>
              <a:latin typeface="Calibri"/>
              <a:ea typeface="Calibri"/>
              <a:cs typeface="Calibri"/>
              <a:sym typeface="Calibri"/>
            </a:endParaRPr>
          </a:p>
        </p:txBody>
      </p:sp>
      <p:sp>
        <p:nvSpPr>
          <p:cNvPr id="218" name="Google Shape;218;p30"/>
          <p:cNvSpPr txBox="1"/>
          <p:nvPr/>
        </p:nvSpPr>
        <p:spPr>
          <a:xfrm>
            <a:off x="5115412" y="894503"/>
            <a:ext cx="3704100" cy="1015500"/>
          </a:xfrm>
          <a:prstGeom prst="rect">
            <a:avLst/>
          </a:prstGeom>
          <a:noFill/>
          <a:ln>
            <a:noFill/>
          </a:ln>
        </p:spPr>
        <p:txBody>
          <a:bodyPr anchorCtr="0" anchor="t" bIns="91425" lIns="91425" spcFirstLastPara="1" rIns="91425" wrap="square" tIns="91425">
            <a:spAutoFit/>
          </a:bodyPr>
          <a:lstStyle/>
          <a:p>
            <a:pPr indent="-342900" lvl="0" marL="457200" marR="0" rtl="0" algn="l">
              <a:spcBef>
                <a:spcPts val="0"/>
              </a:spcBef>
              <a:spcAft>
                <a:spcPts val="0"/>
              </a:spcAft>
              <a:buClr>
                <a:srgbClr val="1F3864"/>
              </a:buClr>
              <a:buSzPts val="1400"/>
              <a:buFont typeface="Calibri"/>
              <a:buChar char="-"/>
            </a:pPr>
            <a:r>
              <a:rPr lang="en" sz="1400">
                <a:solidFill>
                  <a:srgbClr val="1F3864"/>
                </a:solidFill>
                <a:latin typeface="Calibri"/>
                <a:ea typeface="Calibri"/>
                <a:cs typeface="Calibri"/>
                <a:sym typeface="Calibri"/>
              </a:rPr>
              <a:t>ALL ASSET CLASS PRICES ARE </a:t>
            </a:r>
            <a:r>
              <a:rPr b="1" lang="en" sz="1400">
                <a:solidFill>
                  <a:srgbClr val="C00000"/>
                </a:solidFill>
                <a:latin typeface="Calibri"/>
                <a:ea typeface="Calibri"/>
                <a:cs typeface="Calibri"/>
                <a:sym typeface="Calibri"/>
              </a:rPr>
              <a:t>LOW</a:t>
            </a:r>
            <a:endParaRPr b="1" sz="1400">
              <a:solidFill>
                <a:srgbClr val="C00000"/>
              </a:solidFill>
              <a:latin typeface="Calibri"/>
              <a:ea typeface="Calibri"/>
              <a:cs typeface="Calibri"/>
              <a:sym typeface="Calibri"/>
            </a:endParaRPr>
          </a:p>
          <a:p>
            <a:pPr indent="-342900" lvl="0" marL="457200" marR="0" rtl="0" algn="l">
              <a:spcBef>
                <a:spcPts val="0"/>
              </a:spcBef>
              <a:spcAft>
                <a:spcPts val="0"/>
              </a:spcAft>
              <a:buClr>
                <a:srgbClr val="1F3864"/>
              </a:buClr>
              <a:buSzPts val="1400"/>
              <a:buFont typeface="Calibri"/>
              <a:buChar char="-"/>
            </a:pPr>
            <a:r>
              <a:rPr lang="en" sz="1400">
                <a:solidFill>
                  <a:srgbClr val="1F3864"/>
                </a:solidFill>
                <a:latin typeface="Calibri"/>
                <a:ea typeface="Calibri"/>
                <a:cs typeface="Calibri"/>
                <a:sym typeface="Calibri"/>
              </a:rPr>
              <a:t>VOLATILITY IS TOO </a:t>
            </a:r>
            <a:r>
              <a:rPr b="1" lang="en" sz="1400">
                <a:solidFill>
                  <a:srgbClr val="C00000"/>
                </a:solidFill>
                <a:latin typeface="Calibri"/>
                <a:ea typeface="Calibri"/>
                <a:cs typeface="Calibri"/>
                <a:sym typeface="Calibri"/>
              </a:rPr>
              <a:t>HIGH</a:t>
            </a:r>
            <a:r>
              <a:rPr lang="en" sz="1400">
                <a:solidFill>
                  <a:srgbClr val="C00000"/>
                </a:solidFill>
                <a:latin typeface="Calibri"/>
                <a:ea typeface="Calibri"/>
                <a:cs typeface="Calibri"/>
                <a:sym typeface="Calibri"/>
              </a:rPr>
              <a:t> </a:t>
            </a:r>
            <a:endParaRPr sz="1100"/>
          </a:p>
          <a:p>
            <a:pPr indent="-342900" lvl="0" marL="457200" marR="0" rtl="0" algn="l">
              <a:spcBef>
                <a:spcPts val="0"/>
              </a:spcBef>
              <a:spcAft>
                <a:spcPts val="0"/>
              </a:spcAft>
              <a:buClr>
                <a:srgbClr val="1F3864"/>
              </a:buClr>
              <a:buSzPts val="1400"/>
              <a:buFont typeface="Calibri"/>
              <a:buChar char="-"/>
            </a:pPr>
            <a:r>
              <a:rPr lang="en" sz="1400">
                <a:solidFill>
                  <a:srgbClr val="1F3864"/>
                </a:solidFill>
                <a:latin typeface="Calibri"/>
                <a:ea typeface="Calibri"/>
                <a:cs typeface="Calibri"/>
                <a:sym typeface="Calibri"/>
              </a:rPr>
              <a:t>INVESTOR’S CONFIDENCE IS </a:t>
            </a:r>
            <a:r>
              <a:rPr b="1" lang="en" sz="1400">
                <a:solidFill>
                  <a:srgbClr val="C00000"/>
                </a:solidFill>
                <a:latin typeface="Calibri"/>
                <a:ea typeface="Calibri"/>
                <a:cs typeface="Calibri"/>
                <a:sym typeface="Calibri"/>
              </a:rPr>
              <a:t>LOW</a:t>
            </a:r>
            <a:endParaRPr sz="1100"/>
          </a:p>
          <a:p>
            <a:pPr indent="-342900" lvl="0" marL="457200" marR="0" rtl="0" algn="l">
              <a:spcBef>
                <a:spcPts val="0"/>
              </a:spcBef>
              <a:spcAft>
                <a:spcPts val="0"/>
              </a:spcAft>
              <a:buClr>
                <a:srgbClr val="1F3864"/>
              </a:buClr>
              <a:buSzPts val="1400"/>
              <a:buFont typeface="Calibri"/>
              <a:buChar char="-"/>
            </a:pPr>
            <a:r>
              <a:rPr lang="en" sz="1400">
                <a:solidFill>
                  <a:srgbClr val="1F3864"/>
                </a:solidFill>
                <a:latin typeface="Calibri"/>
                <a:ea typeface="Calibri"/>
                <a:cs typeface="Calibri"/>
                <a:sym typeface="Calibri"/>
              </a:rPr>
              <a:t>ECONOMIC </a:t>
            </a:r>
            <a:r>
              <a:rPr b="1" lang="en" sz="1400">
                <a:solidFill>
                  <a:srgbClr val="C00000"/>
                </a:solidFill>
                <a:latin typeface="Calibri"/>
                <a:ea typeface="Calibri"/>
                <a:cs typeface="Calibri"/>
                <a:sym typeface="Calibri"/>
              </a:rPr>
              <a:t>DEPRESSION</a:t>
            </a:r>
            <a:r>
              <a:rPr lang="en" sz="1400">
                <a:solidFill>
                  <a:srgbClr val="1F3864"/>
                </a:solidFill>
                <a:latin typeface="Calibri"/>
                <a:ea typeface="Calibri"/>
                <a:cs typeface="Calibri"/>
                <a:sym typeface="Calibri"/>
              </a:rPr>
              <a:t> </a:t>
            </a:r>
            <a:endParaRPr sz="1100"/>
          </a:p>
        </p:txBody>
      </p:sp>
      <p:sp>
        <p:nvSpPr>
          <p:cNvPr id="219" name="Google Shape;219;p30"/>
          <p:cNvSpPr txBox="1"/>
          <p:nvPr/>
        </p:nvSpPr>
        <p:spPr>
          <a:xfrm>
            <a:off x="4881703" y="391447"/>
            <a:ext cx="4195800" cy="431100"/>
          </a:xfrm>
          <a:prstGeom prst="rect">
            <a:avLst/>
          </a:prstGeom>
          <a:gradFill>
            <a:gsLst>
              <a:gs pos="0">
                <a:srgbClr val="0E1F3B"/>
              </a:gs>
              <a:gs pos="50000">
                <a:srgbClr val="142C57"/>
              </a:gs>
              <a:gs pos="100000">
                <a:srgbClr val="193669"/>
              </a:gs>
            </a:gsLst>
            <a:lin ang="0" scaled="0"/>
          </a:grad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600">
                <a:solidFill>
                  <a:schemeClr val="lt1"/>
                </a:solidFill>
                <a:latin typeface="Corbel"/>
                <a:ea typeface="Corbel"/>
                <a:cs typeface="Corbel"/>
                <a:sym typeface="Corbel"/>
              </a:rPr>
              <a:t>- KEY TAKEAWAYS -</a:t>
            </a:r>
            <a:endParaRPr sz="2000">
              <a:solidFill>
                <a:schemeClr val="lt1"/>
              </a:solidFill>
              <a:latin typeface="Corbel"/>
              <a:ea typeface="Corbel"/>
              <a:cs typeface="Corbel"/>
              <a:sym typeface="Corbel"/>
            </a:endParaRPr>
          </a:p>
        </p:txBody>
      </p:sp>
      <p:sp>
        <p:nvSpPr>
          <p:cNvPr id="220" name="Google Shape;220;p30"/>
          <p:cNvSpPr txBox="1"/>
          <p:nvPr/>
        </p:nvSpPr>
        <p:spPr>
          <a:xfrm>
            <a:off x="4881638" y="4231983"/>
            <a:ext cx="1686900" cy="807900"/>
          </a:xfrm>
          <a:prstGeom prst="rect">
            <a:avLst/>
          </a:prstGeom>
          <a:gradFill>
            <a:gsLst>
              <a:gs pos="0">
                <a:srgbClr val="1F3311"/>
              </a:gs>
              <a:gs pos="50000">
                <a:srgbClr val="2D4A19"/>
              </a:gs>
              <a:gs pos="100000">
                <a:srgbClr val="37591F"/>
              </a:gs>
            </a:gsLst>
            <a:lin ang="0" scaled="0"/>
          </a:gra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Calibri"/>
                <a:ea typeface="Calibri"/>
                <a:cs typeface="Calibri"/>
                <a:sym typeface="Calibri"/>
              </a:rPr>
              <a:t>WE </a:t>
            </a:r>
            <a:endParaRPr sz="1100"/>
          </a:p>
          <a:p>
            <a:pPr indent="0" lvl="0" marL="0" marR="0" rtl="0" algn="l">
              <a:spcBef>
                <a:spcPts val="0"/>
              </a:spcBef>
              <a:spcAft>
                <a:spcPts val="0"/>
              </a:spcAft>
              <a:buNone/>
            </a:pPr>
            <a:r>
              <a:rPr b="1" lang="en" sz="2400">
                <a:solidFill>
                  <a:schemeClr val="lt1"/>
                </a:solidFill>
                <a:latin typeface="Calibri"/>
                <a:ea typeface="Calibri"/>
                <a:cs typeface="Calibri"/>
                <a:sym typeface="Calibri"/>
              </a:rPr>
              <a:t>INVEST IN:</a:t>
            </a:r>
            <a:endParaRPr b="1" sz="2400">
              <a:solidFill>
                <a:schemeClr val="lt1"/>
              </a:solidFill>
              <a:latin typeface="Calibri"/>
              <a:ea typeface="Calibri"/>
              <a:cs typeface="Calibri"/>
              <a:sym typeface="Calibri"/>
            </a:endParaRPr>
          </a:p>
        </p:txBody>
      </p:sp>
      <p:cxnSp>
        <p:nvCxnSpPr>
          <p:cNvPr id="221" name="Google Shape;221;p30"/>
          <p:cNvCxnSpPr/>
          <p:nvPr/>
        </p:nvCxnSpPr>
        <p:spPr>
          <a:xfrm>
            <a:off x="4881703" y="822256"/>
            <a:ext cx="0" cy="4191207"/>
          </a:xfrm>
          <a:prstGeom prst="straightConnector1">
            <a:avLst/>
          </a:prstGeom>
          <a:noFill/>
          <a:ln cap="flat" cmpd="sng" w="9525">
            <a:solidFill>
              <a:srgbClr val="757070"/>
            </a:solidFill>
            <a:prstDash val="solid"/>
            <a:miter lim="800000"/>
            <a:headEnd len="sm" w="sm" type="none"/>
            <a:tailEnd len="sm" w="sm" type="none"/>
          </a:ln>
        </p:spPr>
      </p:cxnSp>
      <p:sp>
        <p:nvSpPr>
          <p:cNvPr id="222" name="Google Shape;222;p30"/>
          <p:cNvSpPr txBox="1"/>
          <p:nvPr/>
        </p:nvSpPr>
        <p:spPr>
          <a:xfrm>
            <a:off x="6767738" y="4222066"/>
            <a:ext cx="1898700" cy="8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C00000"/>
                </a:solidFill>
                <a:latin typeface="Calibri"/>
                <a:ea typeface="Calibri"/>
                <a:cs typeface="Calibri"/>
                <a:sym typeface="Calibri"/>
              </a:rPr>
              <a:t>VOLATILITY </a:t>
            </a:r>
            <a:endParaRPr sz="1100"/>
          </a:p>
          <a:p>
            <a:pPr indent="0" lvl="0" marL="0" marR="0" rtl="0" algn="l">
              <a:spcBef>
                <a:spcPts val="0"/>
              </a:spcBef>
              <a:spcAft>
                <a:spcPts val="0"/>
              </a:spcAft>
              <a:buNone/>
            </a:pPr>
            <a:r>
              <a:rPr b="1" lang="en" sz="2400">
                <a:solidFill>
                  <a:srgbClr val="C00000"/>
                </a:solidFill>
                <a:latin typeface="Calibri"/>
                <a:ea typeface="Calibri"/>
                <a:cs typeface="Calibri"/>
                <a:sym typeface="Calibri"/>
              </a:rPr>
              <a:t>INDEX FUND</a:t>
            </a:r>
            <a:endParaRPr b="1" sz="2400">
              <a:solidFill>
                <a:srgbClr val="C00000"/>
              </a:solidFill>
              <a:latin typeface="Calibri"/>
              <a:ea typeface="Calibri"/>
              <a:cs typeface="Calibri"/>
              <a:sym typeface="Calibri"/>
            </a:endParaRPr>
          </a:p>
        </p:txBody>
      </p:sp>
      <p:sp>
        <p:nvSpPr>
          <p:cNvPr id="223" name="Google Shape;223;p30"/>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4" name="Google Shape;224;p30"/>
          <p:cNvSpPr/>
          <p:nvPr/>
        </p:nvSpPr>
        <p:spPr>
          <a:xfrm>
            <a:off x="9077633"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nvSpPr>
        <p:spPr>
          <a:xfrm>
            <a:off x="259079" y="226294"/>
            <a:ext cx="4020045" cy="80788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RISKS INVOLVED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rgbClr val="1F3864"/>
                </a:solidFill>
                <a:latin typeface="Corbel"/>
                <a:ea typeface="Corbel"/>
                <a:cs typeface="Corbel"/>
                <a:sym typeface="Corbel"/>
              </a:rPr>
              <a:t>WITH AMATEUR INVESTING!!</a:t>
            </a:r>
            <a:endParaRPr sz="1200">
              <a:solidFill>
                <a:srgbClr val="000000"/>
              </a:solidFill>
              <a:latin typeface="Corbel"/>
              <a:ea typeface="Corbel"/>
              <a:cs typeface="Corbel"/>
              <a:sym typeface="Corbel"/>
            </a:endParaRPr>
          </a:p>
        </p:txBody>
      </p:sp>
      <p:grpSp>
        <p:nvGrpSpPr>
          <p:cNvPr id="230" name="Google Shape;230;p31"/>
          <p:cNvGrpSpPr/>
          <p:nvPr/>
        </p:nvGrpSpPr>
        <p:grpSpPr>
          <a:xfrm>
            <a:off x="152913" y="132993"/>
            <a:ext cx="1732500" cy="943200"/>
            <a:chOff x="152913" y="132992"/>
            <a:chExt cx="1732500" cy="943200"/>
          </a:xfrm>
        </p:grpSpPr>
        <p:cxnSp>
          <p:nvCxnSpPr>
            <p:cNvPr id="231" name="Google Shape;231;p31"/>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232" name="Google Shape;232;p31"/>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233" name="Google Shape;233;p31"/>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4" name="Google Shape;234;p31"/>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Chart, line chart&#10;&#10;Description automatically generated" id="235" name="Google Shape;235;p31"/>
          <p:cNvPicPr preferRelativeResize="0"/>
          <p:nvPr/>
        </p:nvPicPr>
        <p:blipFill rotWithShape="1">
          <a:blip r:embed="rId3">
            <a:alphaModFix/>
          </a:blip>
          <a:srcRect b="0" l="0" r="1409" t="8483"/>
          <a:stretch/>
        </p:blipFill>
        <p:spPr>
          <a:xfrm>
            <a:off x="259080" y="2771235"/>
            <a:ext cx="4877886" cy="1998182"/>
          </a:xfrm>
          <a:prstGeom prst="rect">
            <a:avLst/>
          </a:prstGeom>
          <a:noFill/>
          <a:ln cap="flat" cmpd="sng" w="9525">
            <a:solidFill>
              <a:srgbClr val="1F3864"/>
            </a:solidFill>
            <a:prstDash val="solid"/>
            <a:round/>
            <a:headEnd len="sm" w="sm" type="none"/>
            <a:tailEnd len="sm" w="sm" type="none"/>
          </a:ln>
        </p:spPr>
      </p:pic>
      <p:sp>
        <p:nvSpPr>
          <p:cNvPr id="236" name="Google Shape;236;p31"/>
          <p:cNvSpPr txBox="1"/>
          <p:nvPr/>
        </p:nvSpPr>
        <p:spPr>
          <a:xfrm>
            <a:off x="3034513" y="2849881"/>
            <a:ext cx="2087301" cy="469378"/>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400">
                <a:solidFill>
                  <a:srgbClr val="2F5496"/>
                </a:solidFill>
                <a:latin typeface="Calibri"/>
                <a:ea typeface="Calibri"/>
                <a:cs typeface="Calibri"/>
                <a:sym typeface="Calibri"/>
              </a:rPr>
              <a:t>VIXM Closing Price</a:t>
            </a:r>
            <a:endParaRPr sz="1100">
              <a:solidFill>
                <a:srgbClr val="000000"/>
              </a:solidFill>
              <a:latin typeface="Arial"/>
              <a:ea typeface="Arial"/>
              <a:cs typeface="Arial"/>
              <a:sym typeface="Arial"/>
            </a:endParaRPr>
          </a:p>
          <a:p>
            <a:pPr indent="0" lvl="0" marL="0" marR="0" rtl="0" algn="r">
              <a:spcBef>
                <a:spcPts val="0"/>
              </a:spcBef>
              <a:spcAft>
                <a:spcPts val="0"/>
              </a:spcAft>
              <a:buNone/>
            </a:pPr>
            <a:r>
              <a:rPr lang="en" sz="1200">
                <a:solidFill>
                  <a:srgbClr val="2F5496"/>
                </a:solidFill>
                <a:latin typeface="Calibri"/>
                <a:ea typeface="Calibri"/>
                <a:cs typeface="Calibri"/>
                <a:sym typeface="Calibri"/>
              </a:rPr>
              <a:t>(2012-2021)</a:t>
            </a:r>
            <a:endParaRPr sz="1200">
              <a:solidFill>
                <a:srgbClr val="2F5496"/>
              </a:solidFill>
              <a:latin typeface="Calibri"/>
              <a:ea typeface="Calibri"/>
              <a:cs typeface="Calibri"/>
              <a:sym typeface="Calibri"/>
            </a:endParaRPr>
          </a:p>
        </p:txBody>
      </p:sp>
      <p:sp>
        <p:nvSpPr>
          <p:cNvPr id="237" name="Google Shape;237;p31"/>
          <p:cNvSpPr/>
          <p:nvPr/>
        </p:nvSpPr>
        <p:spPr>
          <a:xfrm rot="5400000">
            <a:off x="7622284" y="3089885"/>
            <a:ext cx="781681" cy="657848"/>
          </a:xfrm>
          <a:prstGeom prst="stripedRightArrow">
            <a:avLst>
              <a:gd fmla="val 42168" name="adj1"/>
              <a:gd fmla="val 41189" name="adj2"/>
            </a:avLst>
          </a:prstGeom>
          <a:gradFill>
            <a:gsLst>
              <a:gs pos="0">
                <a:srgbClr val="770000"/>
              </a:gs>
              <a:gs pos="50000">
                <a:srgbClr val="AC0000"/>
              </a:gs>
              <a:gs pos="100000">
                <a:srgbClr val="CE0000"/>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31"/>
          <p:cNvSpPr/>
          <p:nvPr/>
        </p:nvSpPr>
        <p:spPr>
          <a:xfrm>
            <a:off x="5136966" y="2279929"/>
            <a:ext cx="3984066" cy="491306"/>
          </a:xfrm>
          <a:prstGeom prst="rect">
            <a:avLst/>
          </a:prstGeom>
          <a:gradFill>
            <a:gsLst>
              <a:gs pos="0">
                <a:srgbClr val="0E1F3B"/>
              </a:gs>
              <a:gs pos="50000">
                <a:srgbClr val="142C57"/>
              </a:gs>
              <a:gs pos="100000">
                <a:srgbClr val="193669"/>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FFFFFF"/>
                </a:solidFill>
                <a:latin typeface="Corbel"/>
                <a:ea typeface="Corbel"/>
                <a:cs typeface="Corbel"/>
                <a:sym typeface="Corbel"/>
              </a:rPr>
              <a:t>CONCLUSION: </a:t>
            </a:r>
            <a:r>
              <a:rPr b="1" lang="en" sz="1800">
                <a:solidFill>
                  <a:srgbClr val="FFFFFF"/>
                </a:solidFill>
                <a:latin typeface="Corbel"/>
                <a:ea typeface="Corbel"/>
                <a:cs typeface="Corbel"/>
                <a:sym typeface="Corbel"/>
              </a:rPr>
              <a:t>HIGHLY RISKY</a:t>
            </a:r>
            <a:endParaRPr b="1" sz="1800">
              <a:solidFill>
                <a:srgbClr val="FFFFFF"/>
              </a:solidFill>
              <a:latin typeface="Corbel"/>
              <a:ea typeface="Corbel"/>
              <a:cs typeface="Corbel"/>
              <a:sym typeface="Corbel"/>
            </a:endParaRPr>
          </a:p>
        </p:txBody>
      </p:sp>
      <p:sp>
        <p:nvSpPr>
          <p:cNvPr id="239" name="Google Shape;239;p31"/>
          <p:cNvSpPr txBox="1"/>
          <p:nvPr/>
        </p:nvSpPr>
        <p:spPr>
          <a:xfrm>
            <a:off x="216093" y="1778687"/>
            <a:ext cx="1540741" cy="900216"/>
          </a:xfrm>
          <a:prstGeom prst="rect">
            <a:avLst/>
          </a:prstGeom>
          <a:gradFill>
            <a:gsLst>
              <a:gs pos="0">
                <a:srgbClr val="770000"/>
              </a:gs>
              <a:gs pos="50000">
                <a:srgbClr val="AC0000"/>
              </a:gs>
              <a:gs pos="100000">
                <a:srgbClr val="CE0000"/>
              </a:gs>
            </a:gsLst>
            <a:lin ang="0" scaled="0"/>
          </a:gra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lt1"/>
                </a:solidFill>
                <a:latin typeface="Corbel"/>
                <a:ea typeface="Corbel"/>
                <a:cs typeface="Corbel"/>
                <a:sym typeface="Corbel"/>
              </a:rPr>
              <a:t>PROBLEM</a:t>
            </a:r>
            <a:endParaRPr sz="1800">
              <a:solidFill>
                <a:schemeClr val="dk1"/>
              </a:solidFill>
              <a:latin typeface="Corbel"/>
              <a:ea typeface="Corbel"/>
              <a:cs typeface="Corbel"/>
              <a:sym typeface="Corbel"/>
            </a:endParaRPr>
          </a:p>
          <a:p>
            <a:pPr indent="0" lvl="0" marL="0" marR="0" rtl="0" algn="l">
              <a:spcBef>
                <a:spcPts val="0"/>
              </a:spcBef>
              <a:spcAft>
                <a:spcPts val="0"/>
              </a:spcAft>
              <a:buNone/>
            </a:pPr>
            <a:r>
              <a:rPr b="1" lang="en" sz="1800">
                <a:solidFill>
                  <a:schemeClr val="lt1"/>
                </a:solidFill>
                <a:latin typeface="Corbel"/>
                <a:ea typeface="Corbel"/>
                <a:cs typeface="Corbel"/>
                <a:sym typeface="Corbel"/>
              </a:rPr>
              <a:t>WITH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rPr b="1" lang="en" sz="1800">
                <a:solidFill>
                  <a:schemeClr val="lt1"/>
                </a:solidFill>
                <a:latin typeface="Corbel"/>
                <a:ea typeface="Corbel"/>
                <a:cs typeface="Corbel"/>
                <a:sym typeface="Corbel"/>
              </a:rPr>
              <a:t>VIXM INDEX</a:t>
            </a:r>
            <a:endParaRPr sz="1800">
              <a:solidFill>
                <a:schemeClr val="lt1"/>
              </a:solidFill>
              <a:latin typeface="Corbel"/>
              <a:ea typeface="Corbel"/>
              <a:cs typeface="Corbel"/>
              <a:sym typeface="Corbel"/>
            </a:endParaRPr>
          </a:p>
        </p:txBody>
      </p:sp>
      <p:sp>
        <p:nvSpPr>
          <p:cNvPr id="240" name="Google Shape;240;p31"/>
          <p:cNvSpPr txBox="1"/>
          <p:nvPr/>
        </p:nvSpPr>
        <p:spPr>
          <a:xfrm>
            <a:off x="6403406" y="900598"/>
            <a:ext cx="2524500" cy="1108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500">
                <a:solidFill>
                  <a:srgbClr val="1F3864"/>
                </a:solidFill>
                <a:latin typeface="Corbel"/>
                <a:ea typeface="Corbel"/>
                <a:cs typeface="Corbel"/>
                <a:sym typeface="Corbel"/>
              </a:rPr>
              <a:t>Current Volatility Investment Vehicles (VIXM &amp; VXX) </a:t>
            </a:r>
            <a:endParaRPr sz="1100">
              <a:latin typeface="Corbel"/>
              <a:ea typeface="Corbel"/>
              <a:cs typeface="Corbel"/>
              <a:sym typeface="Corbel"/>
            </a:endParaRPr>
          </a:p>
          <a:p>
            <a:pPr indent="0" lvl="0" marL="0" marR="0" rtl="0" algn="l">
              <a:spcBef>
                <a:spcPts val="0"/>
              </a:spcBef>
              <a:spcAft>
                <a:spcPts val="0"/>
              </a:spcAft>
              <a:buNone/>
            </a:pPr>
            <a:r>
              <a:rPr lang="en" sz="1500">
                <a:solidFill>
                  <a:srgbClr val="1F3864"/>
                </a:solidFill>
                <a:latin typeface="Corbel"/>
                <a:ea typeface="Corbel"/>
                <a:cs typeface="Corbel"/>
                <a:sym typeface="Corbel"/>
              </a:rPr>
              <a:t>are </a:t>
            </a:r>
            <a:r>
              <a:rPr b="1" lang="en" sz="1500">
                <a:solidFill>
                  <a:srgbClr val="1F3864"/>
                </a:solidFill>
                <a:latin typeface="Corbel"/>
                <a:ea typeface="Corbel"/>
                <a:cs typeface="Corbel"/>
                <a:sym typeface="Corbel"/>
              </a:rPr>
              <a:t>NOT</a:t>
            </a:r>
            <a:r>
              <a:rPr lang="en" sz="1500">
                <a:solidFill>
                  <a:srgbClr val="1F3864"/>
                </a:solidFill>
                <a:latin typeface="Corbel"/>
                <a:ea typeface="Corbel"/>
                <a:cs typeface="Corbel"/>
                <a:sym typeface="Corbel"/>
              </a:rPr>
              <a:t> recommended </a:t>
            </a:r>
            <a:endParaRPr sz="1100">
              <a:latin typeface="Corbel"/>
              <a:ea typeface="Corbel"/>
              <a:cs typeface="Corbel"/>
              <a:sym typeface="Corbel"/>
            </a:endParaRPr>
          </a:p>
          <a:p>
            <a:pPr indent="0" lvl="0" marL="0" marR="0" rtl="0" algn="l">
              <a:spcBef>
                <a:spcPts val="0"/>
              </a:spcBef>
              <a:spcAft>
                <a:spcPts val="0"/>
              </a:spcAft>
              <a:buNone/>
            </a:pPr>
            <a:r>
              <a:rPr lang="en" sz="1500">
                <a:solidFill>
                  <a:srgbClr val="1F3864"/>
                </a:solidFill>
                <a:latin typeface="Corbel"/>
                <a:ea typeface="Corbel"/>
                <a:cs typeface="Corbel"/>
                <a:sym typeface="Corbel"/>
              </a:rPr>
              <a:t>for Long-Term Investments.</a:t>
            </a:r>
            <a:endParaRPr sz="2100">
              <a:solidFill>
                <a:srgbClr val="1F3864"/>
              </a:solidFill>
              <a:latin typeface="Corbel"/>
              <a:ea typeface="Corbel"/>
              <a:cs typeface="Corbel"/>
              <a:sym typeface="Corbel"/>
            </a:endParaRPr>
          </a:p>
        </p:txBody>
      </p:sp>
      <p:sp>
        <p:nvSpPr>
          <p:cNvPr id="241" name="Google Shape;241;p31"/>
          <p:cNvSpPr txBox="1"/>
          <p:nvPr/>
        </p:nvSpPr>
        <p:spPr>
          <a:xfrm>
            <a:off x="2075776" y="1870888"/>
            <a:ext cx="3340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C00000"/>
                </a:solidFill>
                <a:latin typeface="Corbel"/>
                <a:ea typeface="Corbel"/>
                <a:cs typeface="Corbel"/>
                <a:sym typeface="Corbel"/>
              </a:rPr>
              <a:t>“</a:t>
            </a:r>
            <a:r>
              <a:rPr b="1" lang="en" sz="2100">
                <a:solidFill>
                  <a:srgbClr val="C00000"/>
                </a:solidFill>
                <a:latin typeface="Corbel"/>
                <a:ea typeface="Corbel"/>
                <a:cs typeface="Corbel"/>
                <a:sym typeface="Corbel"/>
              </a:rPr>
              <a:t>PRICE DECAY” CAUSED </a:t>
            </a:r>
            <a:endParaRPr b="1" sz="2100">
              <a:solidFill>
                <a:schemeClr val="dk1"/>
              </a:solidFill>
              <a:latin typeface="Corbel"/>
              <a:ea typeface="Corbel"/>
              <a:cs typeface="Corbel"/>
              <a:sym typeface="Corbel"/>
            </a:endParaRPr>
          </a:p>
          <a:p>
            <a:pPr indent="0" lvl="0" marL="0" marR="0" rtl="0" algn="l">
              <a:spcBef>
                <a:spcPts val="0"/>
              </a:spcBef>
              <a:spcAft>
                <a:spcPts val="0"/>
              </a:spcAft>
              <a:buNone/>
            </a:pPr>
            <a:r>
              <a:rPr b="1" lang="en" sz="2100">
                <a:solidFill>
                  <a:srgbClr val="C00000"/>
                </a:solidFill>
                <a:latin typeface="Corbel"/>
                <a:ea typeface="Corbel"/>
                <a:cs typeface="Corbel"/>
                <a:sym typeface="Corbel"/>
              </a:rPr>
              <a:t>BY TIME ROLLING!! </a:t>
            </a:r>
            <a:endParaRPr b="1" sz="2100">
              <a:solidFill>
                <a:srgbClr val="C00000"/>
              </a:solidFill>
              <a:latin typeface="Corbel"/>
              <a:ea typeface="Corbel"/>
              <a:cs typeface="Corbel"/>
              <a:sym typeface="Corbel"/>
            </a:endParaRPr>
          </a:p>
        </p:txBody>
      </p:sp>
      <p:sp>
        <p:nvSpPr>
          <p:cNvPr id="242" name="Google Shape;242;p31"/>
          <p:cNvSpPr txBox="1"/>
          <p:nvPr/>
        </p:nvSpPr>
        <p:spPr>
          <a:xfrm>
            <a:off x="6297401" y="438963"/>
            <a:ext cx="2780164" cy="461635"/>
          </a:xfrm>
          <a:prstGeom prst="rect">
            <a:avLst/>
          </a:prstGeom>
          <a:gradFill>
            <a:gsLst>
              <a:gs pos="0">
                <a:srgbClr val="770000"/>
              </a:gs>
              <a:gs pos="50000">
                <a:srgbClr val="AC0000"/>
              </a:gs>
              <a:gs pos="100000">
                <a:srgbClr val="CE0000"/>
              </a:gs>
            </a:gsLst>
            <a:lin ang="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800">
                <a:solidFill>
                  <a:schemeClr val="lt1"/>
                </a:solidFill>
                <a:latin typeface="Corbel"/>
                <a:ea typeface="Corbel"/>
                <a:cs typeface="Corbel"/>
                <a:sym typeface="Corbel"/>
              </a:rPr>
              <a:t>WARNING!!</a:t>
            </a:r>
            <a:endParaRPr sz="2400">
              <a:solidFill>
                <a:schemeClr val="lt1"/>
              </a:solidFill>
              <a:latin typeface="Corbel"/>
              <a:ea typeface="Corbel"/>
              <a:cs typeface="Corbel"/>
              <a:sym typeface="Corbel"/>
            </a:endParaRPr>
          </a:p>
        </p:txBody>
      </p:sp>
      <p:sp>
        <p:nvSpPr>
          <p:cNvPr id="243" name="Google Shape;243;p31"/>
          <p:cNvSpPr/>
          <p:nvPr/>
        </p:nvSpPr>
        <p:spPr>
          <a:xfrm>
            <a:off x="1790700" y="1870054"/>
            <a:ext cx="138113" cy="743607"/>
          </a:xfrm>
          <a:prstGeom prst="homePlate">
            <a:avLst>
              <a:gd fmla="val 10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4" name="Google Shape;244;p31"/>
          <p:cNvSpPr/>
          <p:nvPr/>
        </p:nvSpPr>
        <p:spPr>
          <a:xfrm>
            <a:off x="5277025" y="2849875"/>
            <a:ext cx="3800700" cy="1919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1F3864"/>
                </a:solidFill>
                <a:latin typeface="Corbel"/>
                <a:ea typeface="Corbel"/>
                <a:cs typeface="Corbel"/>
                <a:sym typeface="Corbel"/>
              </a:rPr>
              <a:t>INVESTING IN VIXM </a:t>
            </a:r>
            <a:endParaRPr sz="1100">
              <a:latin typeface="Corbel"/>
              <a:ea typeface="Corbel"/>
              <a:cs typeface="Corbel"/>
              <a:sym typeface="Corbel"/>
            </a:endParaRPr>
          </a:p>
          <a:p>
            <a:pPr indent="0" lvl="0" marL="0" marR="0" rtl="0" algn="l">
              <a:spcBef>
                <a:spcPts val="0"/>
              </a:spcBef>
              <a:spcAft>
                <a:spcPts val="0"/>
              </a:spcAft>
              <a:buNone/>
            </a:pPr>
            <a:r>
              <a:rPr lang="en" sz="1800">
                <a:solidFill>
                  <a:srgbClr val="1F3864"/>
                </a:solidFill>
                <a:latin typeface="Corbel"/>
                <a:ea typeface="Corbel"/>
                <a:cs typeface="Corbel"/>
                <a:sym typeface="Corbel"/>
              </a:rPr>
              <a:t>FOR LONG – TERM </a:t>
            </a:r>
            <a:endParaRPr sz="1100">
              <a:latin typeface="Corbel"/>
              <a:ea typeface="Corbel"/>
              <a:cs typeface="Corbel"/>
              <a:sym typeface="Corbel"/>
            </a:endParaRPr>
          </a:p>
          <a:p>
            <a:pPr indent="0" lvl="0" marL="0" marR="0" rtl="0" algn="l">
              <a:spcBef>
                <a:spcPts val="0"/>
              </a:spcBef>
              <a:spcAft>
                <a:spcPts val="0"/>
              </a:spcAft>
              <a:buNone/>
            </a:pPr>
            <a:r>
              <a:rPr lang="en" sz="1800">
                <a:solidFill>
                  <a:srgbClr val="1F3864"/>
                </a:solidFill>
                <a:latin typeface="Corbel"/>
                <a:ea typeface="Corbel"/>
                <a:cs typeface="Corbel"/>
                <a:sym typeface="Corbel"/>
              </a:rPr>
              <a:t>IS A RISKY DEAL!!</a:t>
            </a:r>
            <a:endParaRPr sz="1100">
              <a:latin typeface="Corbel"/>
              <a:ea typeface="Corbel"/>
              <a:cs typeface="Corbel"/>
              <a:sym typeface="Corbel"/>
            </a:endParaRPr>
          </a:p>
          <a:p>
            <a:pPr indent="0" lvl="0" marL="0" marR="0" rtl="0" algn="l">
              <a:spcBef>
                <a:spcPts val="0"/>
              </a:spcBef>
              <a:spcAft>
                <a:spcPts val="0"/>
              </a:spcAft>
              <a:buNone/>
            </a:pPr>
            <a:r>
              <a:t/>
            </a:r>
            <a:endParaRPr sz="1800">
              <a:solidFill>
                <a:srgbClr val="1F3864"/>
              </a:solidFill>
              <a:latin typeface="Corbel"/>
              <a:ea typeface="Corbel"/>
              <a:cs typeface="Corbel"/>
              <a:sym typeface="Corbel"/>
            </a:endParaRPr>
          </a:p>
          <a:p>
            <a:pPr indent="0" lvl="0" marL="0" marR="0" rtl="0" algn="l">
              <a:spcBef>
                <a:spcPts val="0"/>
              </a:spcBef>
              <a:spcAft>
                <a:spcPts val="0"/>
              </a:spcAft>
              <a:buNone/>
            </a:pPr>
            <a:r>
              <a:t/>
            </a:r>
            <a:endParaRPr sz="1800">
              <a:solidFill>
                <a:srgbClr val="1F3864"/>
              </a:solidFill>
              <a:latin typeface="Corbel"/>
              <a:ea typeface="Corbel"/>
              <a:cs typeface="Corbel"/>
              <a:sym typeface="Corbel"/>
            </a:endParaRPr>
          </a:p>
          <a:p>
            <a:pPr indent="0" lvl="0" marL="0" marR="0" rtl="0" algn="l">
              <a:spcBef>
                <a:spcPts val="0"/>
              </a:spcBef>
              <a:spcAft>
                <a:spcPts val="0"/>
              </a:spcAft>
              <a:buNone/>
            </a:pPr>
            <a:r>
              <a:rPr lang="en" sz="1700">
                <a:solidFill>
                  <a:srgbClr val="1F3864"/>
                </a:solidFill>
                <a:latin typeface="Corbel"/>
                <a:ea typeface="Corbel"/>
                <a:cs typeface="Corbel"/>
                <a:sym typeface="Corbel"/>
              </a:rPr>
              <a:t>HENCE, REQUIRED </a:t>
            </a:r>
            <a:r>
              <a:rPr b="1" lang="en" sz="1700">
                <a:solidFill>
                  <a:srgbClr val="1F3864"/>
                </a:solidFill>
                <a:latin typeface="Corbel"/>
                <a:ea typeface="Corbel"/>
                <a:cs typeface="Corbel"/>
                <a:sym typeface="Corbel"/>
              </a:rPr>
              <a:t>PROFESSIONALS.</a:t>
            </a:r>
            <a:r>
              <a:rPr lang="en" sz="1700">
                <a:solidFill>
                  <a:srgbClr val="1F3864"/>
                </a:solidFill>
                <a:latin typeface="Corbel"/>
                <a:ea typeface="Corbel"/>
                <a:cs typeface="Corbel"/>
                <a:sym typeface="Corbel"/>
              </a:rPr>
              <a:t> </a:t>
            </a:r>
            <a:endParaRPr sz="1000">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nvSpPr>
        <p:spPr>
          <a:xfrm>
            <a:off x="238505" y="264513"/>
            <a:ext cx="3952495" cy="80788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LONG LIVE </a:t>
            </a:r>
            <a:endParaRPr sz="1100"/>
          </a:p>
          <a:p>
            <a:pPr indent="0" lvl="0" marL="0" marR="0" rtl="0" algn="l">
              <a:spcBef>
                <a:spcPts val="0"/>
              </a:spcBef>
              <a:spcAft>
                <a:spcPts val="0"/>
              </a:spcAft>
              <a:buNone/>
            </a:pPr>
            <a:r>
              <a:rPr lang="en" sz="2400">
                <a:solidFill>
                  <a:srgbClr val="1F3864"/>
                </a:solidFill>
                <a:latin typeface="Corbel"/>
                <a:ea typeface="Corbel"/>
                <a:cs typeface="Corbel"/>
                <a:sym typeface="Corbel"/>
              </a:rPr>
              <a:t>THE SAVIOR!!</a:t>
            </a:r>
            <a:endParaRPr sz="1200">
              <a:solidFill>
                <a:srgbClr val="000000"/>
              </a:solidFill>
              <a:latin typeface="Corbel"/>
              <a:ea typeface="Corbel"/>
              <a:cs typeface="Corbel"/>
              <a:sym typeface="Corbel"/>
            </a:endParaRPr>
          </a:p>
        </p:txBody>
      </p:sp>
      <p:grpSp>
        <p:nvGrpSpPr>
          <p:cNvPr id="250" name="Google Shape;250;p32"/>
          <p:cNvGrpSpPr/>
          <p:nvPr/>
        </p:nvGrpSpPr>
        <p:grpSpPr>
          <a:xfrm>
            <a:off x="152913" y="132993"/>
            <a:ext cx="1732500" cy="943200"/>
            <a:chOff x="152913" y="132992"/>
            <a:chExt cx="1732500" cy="943200"/>
          </a:xfrm>
        </p:grpSpPr>
        <p:cxnSp>
          <p:nvCxnSpPr>
            <p:cNvPr id="251" name="Google Shape;251;p32"/>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252" name="Google Shape;252;p32"/>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253" name="Google Shape;253;p32"/>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4" name="Google Shape;254;p32"/>
          <p:cNvSpPr/>
          <p:nvPr/>
        </p:nvSpPr>
        <p:spPr>
          <a:xfrm>
            <a:off x="9077632"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 clipart&#10;&#10;Description automatically generated" id="255" name="Google Shape;255;p32"/>
          <p:cNvPicPr preferRelativeResize="0"/>
          <p:nvPr/>
        </p:nvPicPr>
        <p:blipFill rotWithShape="1">
          <a:blip r:embed="rId3">
            <a:alphaModFix/>
          </a:blip>
          <a:srcRect b="28891" l="0" r="0" t="0"/>
          <a:stretch/>
        </p:blipFill>
        <p:spPr>
          <a:xfrm>
            <a:off x="6333546" y="3814557"/>
            <a:ext cx="2614500" cy="8670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256" name="Google Shape;256;p32"/>
          <p:cNvSpPr/>
          <p:nvPr/>
        </p:nvSpPr>
        <p:spPr>
          <a:xfrm>
            <a:off x="192017" y="2516279"/>
            <a:ext cx="5894100" cy="414329"/>
          </a:xfrm>
          <a:prstGeom prst="rect">
            <a:avLst/>
          </a:prstGeom>
          <a:gradFill>
            <a:gsLst>
              <a:gs pos="0">
                <a:srgbClr val="1F3311"/>
              </a:gs>
              <a:gs pos="50000">
                <a:srgbClr val="2D4A19"/>
              </a:gs>
              <a:gs pos="100000">
                <a:srgbClr val="37591F"/>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100">
                <a:solidFill>
                  <a:srgbClr val="FFFFFF"/>
                </a:solidFill>
                <a:latin typeface="Corbel"/>
                <a:ea typeface="Corbel"/>
                <a:cs typeface="Corbel"/>
                <a:sym typeface="Corbel"/>
              </a:rPr>
              <a:t>VIXCOIN</a:t>
            </a:r>
            <a:r>
              <a:rPr lang="en" sz="2400">
                <a:solidFill>
                  <a:srgbClr val="FFFFFF"/>
                </a:solidFill>
                <a:latin typeface="Corbel"/>
                <a:ea typeface="Corbel"/>
                <a:cs typeface="Corbel"/>
                <a:sym typeface="Corbel"/>
              </a:rPr>
              <a:t> vs </a:t>
            </a:r>
            <a:r>
              <a:rPr b="1" lang="en" sz="2100">
                <a:solidFill>
                  <a:srgbClr val="FFFFFF"/>
                </a:solidFill>
                <a:latin typeface="Corbel"/>
                <a:ea typeface="Corbel"/>
                <a:cs typeface="Corbel"/>
                <a:sym typeface="Corbel"/>
              </a:rPr>
              <a:t>VIXM</a:t>
            </a:r>
            <a:endParaRPr b="1" sz="2400">
              <a:solidFill>
                <a:srgbClr val="FFFFFF"/>
              </a:solidFill>
              <a:latin typeface="Corbel"/>
              <a:ea typeface="Corbel"/>
              <a:cs typeface="Corbel"/>
              <a:sym typeface="Corbel"/>
            </a:endParaRPr>
          </a:p>
        </p:txBody>
      </p:sp>
      <p:pic>
        <p:nvPicPr>
          <p:cNvPr descr="A picture containing cake, light, shaped, decorated&#10;&#10;Description automatically generated" id="257" name="Google Shape;257;p32"/>
          <p:cNvPicPr preferRelativeResize="0"/>
          <p:nvPr/>
        </p:nvPicPr>
        <p:blipFill rotWithShape="1">
          <a:blip r:embed="rId4">
            <a:alphaModFix/>
          </a:blip>
          <a:srcRect b="0" l="0" r="0" t="0"/>
          <a:stretch/>
        </p:blipFill>
        <p:spPr>
          <a:xfrm>
            <a:off x="6703039" y="2729371"/>
            <a:ext cx="1875413" cy="1297820"/>
          </a:xfrm>
          <a:prstGeom prst="rect">
            <a:avLst/>
          </a:prstGeom>
          <a:noFill/>
          <a:ln>
            <a:noFill/>
          </a:ln>
        </p:spPr>
      </p:pic>
      <p:pic>
        <p:nvPicPr>
          <p:cNvPr descr="Chart, line chart&#10;&#10;Description automatically generated" id="258" name="Google Shape;258;p32"/>
          <p:cNvPicPr preferRelativeResize="0"/>
          <p:nvPr/>
        </p:nvPicPr>
        <p:blipFill rotWithShape="1">
          <a:blip r:embed="rId5">
            <a:alphaModFix/>
          </a:blip>
          <a:srcRect b="6227" l="0" r="25155" t="10188"/>
          <a:stretch/>
        </p:blipFill>
        <p:spPr>
          <a:xfrm>
            <a:off x="195495" y="2928478"/>
            <a:ext cx="5887144" cy="1962246"/>
          </a:xfrm>
          <a:prstGeom prst="rect">
            <a:avLst/>
          </a:prstGeom>
          <a:noFill/>
          <a:ln cap="flat" cmpd="sng" w="9525">
            <a:solidFill>
              <a:srgbClr val="757070"/>
            </a:solidFill>
            <a:prstDash val="solid"/>
            <a:round/>
            <a:headEnd len="sm" w="sm" type="none"/>
            <a:tailEnd len="sm" w="sm" type="none"/>
          </a:ln>
        </p:spPr>
      </p:pic>
      <p:sp>
        <p:nvSpPr>
          <p:cNvPr id="259" name="Google Shape;259;p32"/>
          <p:cNvSpPr txBox="1"/>
          <p:nvPr/>
        </p:nvSpPr>
        <p:spPr>
          <a:xfrm>
            <a:off x="4034836" y="2959982"/>
            <a:ext cx="1954200" cy="284711"/>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400">
                <a:solidFill>
                  <a:srgbClr val="548135"/>
                </a:solidFill>
                <a:latin typeface="Calibri"/>
                <a:ea typeface="Calibri"/>
                <a:cs typeface="Calibri"/>
                <a:sym typeface="Calibri"/>
              </a:rPr>
              <a:t>VIXCOIN Closing Price</a:t>
            </a:r>
            <a:endParaRPr sz="1100">
              <a:solidFill>
                <a:srgbClr val="548135"/>
              </a:solidFill>
              <a:latin typeface="Arial"/>
              <a:ea typeface="Arial"/>
              <a:cs typeface="Arial"/>
              <a:sym typeface="Arial"/>
            </a:endParaRPr>
          </a:p>
        </p:txBody>
      </p:sp>
      <p:sp>
        <p:nvSpPr>
          <p:cNvPr id="260" name="Google Shape;260;p32"/>
          <p:cNvSpPr txBox="1"/>
          <p:nvPr/>
        </p:nvSpPr>
        <p:spPr>
          <a:xfrm>
            <a:off x="4373836" y="4162310"/>
            <a:ext cx="1615200" cy="284711"/>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400">
                <a:solidFill>
                  <a:srgbClr val="FF0000"/>
                </a:solidFill>
                <a:latin typeface="Calibri"/>
                <a:ea typeface="Calibri"/>
                <a:cs typeface="Calibri"/>
                <a:sym typeface="Calibri"/>
              </a:rPr>
              <a:t>VIXM Closing Price</a:t>
            </a:r>
            <a:endParaRPr sz="1100">
              <a:solidFill>
                <a:srgbClr val="FF0000"/>
              </a:solidFill>
              <a:latin typeface="Arial"/>
              <a:ea typeface="Arial"/>
              <a:cs typeface="Arial"/>
              <a:sym typeface="Arial"/>
            </a:endParaRPr>
          </a:p>
        </p:txBody>
      </p:sp>
      <p:sp>
        <p:nvSpPr>
          <p:cNvPr id="261" name="Google Shape;261;p32"/>
          <p:cNvSpPr txBox="1"/>
          <p:nvPr/>
        </p:nvSpPr>
        <p:spPr>
          <a:xfrm>
            <a:off x="6070212" y="1545014"/>
            <a:ext cx="3019847" cy="969466"/>
          </a:xfrm>
          <a:prstGeom prst="rect">
            <a:avLst/>
          </a:prstGeom>
          <a:gradFill>
            <a:gsLst>
              <a:gs pos="0">
                <a:srgbClr val="0E1F3B"/>
              </a:gs>
              <a:gs pos="50000">
                <a:srgbClr val="142C57"/>
              </a:gs>
              <a:gs pos="100000">
                <a:srgbClr val="193669"/>
              </a:gs>
            </a:gsLst>
            <a:path path="circle">
              <a:fillToRect b="50%" l="50%" r="50%" t="50%"/>
            </a:path>
            <a:tileRect/>
          </a:gradFill>
          <a:ln>
            <a:noFill/>
          </a:ln>
        </p:spPr>
        <p:txBody>
          <a:bodyPr anchorCtr="0" anchor="t" bIns="91425" lIns="91425" spcFirstLastPara="1" rIns="91425" wrap="square" tIns="91425">
            <a:spAutoFit/>
          </a:bodyPr>
          <a:lstStyle/>
          <a:p>
            <a:pPr indent="0" lvl="0" marL="114300" marR="0" rtl="0" algn="ctr">
              <a:spcBef>
                <a:spcPts val="0"/>
              </a:spcBef>
              <a:spcAft>
                <a:spcPts val="0"/>
              </a:spcAft>
              <a:buNone/>
            </a:pPr>
            <a:r>
              <a:rPr lang="en" sz="1800">
                <a:solidFill>
                  <a:schemeClr val="lt1"/>
                </a:solidFill>
                <a:latin typeface="Corbel"/>
                <a:ea typeface="Corbel"/>
                <a:cs typeface="Corbel"/>
                <a:sym typeface="Corbel"/>
              </a:rPr>
              <a:t>KING OF </a:t>
            </a:r>
            <a:endParaRPr sz="1100">
              <a:latin typeface="Corbel"/>
              <a:ea typeface="Corbel"/>
              <a:cs typeface="Corbel"/>
              <a:sym typeface="Corbel"/>
            </a:endParaRPr>
          </a:p>
          <a:p>
            <a:pPr indent="0" lvl="0" marL="114300" marR="0" rtl="0" algn="ctr">
              <a:spcBef>
                <a:spcPts val="0"/>
              </a:spcBef>
              <a:spcAft>
                <a:spcPts val="0"/>
              </a:spcAft>
              <a:buNone/>
            </a:pPr>
            <a:r>
              <a:rPr lang="en" sz="3300">
                <a:solidFill>
                  <a:schemeClr val="lt1"/>
                </a:solidFill>
                <a:latin typeface="Corbel"/>
                <a:ea typeface="Corbel"/>
                <a:cs typeface="Corbel"/>
                <a:sym typeface="Corbel"/>
              </a:rPr>
              <a:t>VOLATILITY </a:t>
            </a:r>
            <a:endParaRPr sz="3300">
              <a:solidFill>
                <a:schemeClr val="lt1"/>
              </a:solidFill>
              <a:latin typeface="Corbel"/>
              <a:ea typeface="Corbel"/>
              <a:cs typeface="Corbel"/>
              <a:sym typeface="Corbel"/>
            </a:endParaRPr>
          </a:p>
        </p:txBody>
      </p:sp>
      <p:sp>
        <p:nvSpPr>
          <p:cNvPr id="262" name="Google Shape;262;p32"/>
          <p:cNvSpPr/>
          <p:nvPr/>
        </p:nvSpPr>
        <p:spPr>
          <a:xfrm rot="-5400000">
            <a:off x="5124531" y="1661752"/>
            <a:ext cx="800700" cy="567300"/>
          </a:xfrm>
          <a:prstGeom prst="stripedRightArrow">
            <a:avLst>
              <a:gd fmla="val 47255" name="adj1"/>
              <a:gd fmla="val 64773" name="adj2"/>
            </a:avLst>
          </a:prstGeom>
          <a:gradFill>
            <a:gsLst>
              <a:gs pos="0">
                <a:srgbClr val="2F4D1A"/>
              </a:gs>
              <a:gs pos="50000">
                <a:srgbClr val="456F27"/>
              </a:gs>
              <a:gs pos="100000">
                <a:srgbClr val="52862F"/>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63" name="Google Shape;263;p32"/>
          <p:cNvGrpSpPr/>
          <p:nvPr/>
        </p:nvGrpSpPr>
        <p:grpSpPr>
          <a:xfrm>
            <a:off x="200491" y="1372996"/>
            <a:ext cx="5040728" cy="1020881"/>
            <a:chOff x="686817" y="1765970"/>
            <a:chExt cx="6720971" cy="1367109"/>
          </a:xfrm>
        </p:grpSpPr>
        <p:pic>
          <p:nvPicPr>
            <p:cNvPr descr="Shape&#10;&#10;Description automatically generated with medium confidence" id="264" name="Google Shape;264;p32"/>
            <p:cNvPicPr preferRelativeResize="0"/>
            <p:nvPr/>
          </p:nvPicPr>
          <p:blipFill rotWithShape="1">
            <a:blip r:embed="rId6">
              <a:alphaModFix/>
            </a:blip>
            <a:srcRect b="15965" l="0" r="0" t="6867"/>
            <a:stretch/>
          </p:blipFill>
          <p:spPr>
            <a:xfrm>
              <a:off x="709004" y="1765970"/>
              <a:ext cx="518123" cy="431799"/>
            </a:xfrm>
            <a:prstGeom prst="rect">
              <a:avLst/>
            </a:prstGeom>
            <a:solidFill>
              <a:srgbClr val="385623"/>
            </a:solidFill>
            <a:ln>
              <a:noFill/>
            </a:ln>
          </p:spPr>
        </p:pic>
        <p:sp>
          <p:nvSpPr>
            <p:cNvPr id="265" name="Google Shape;265;p32"/>
            <p:cNvSpPr txBox="1"/>
            <p:nvPr/>
          </p:nvSpPr>
          <p:spPr>
            <a:xfrm>
              <a:off x="1282388" y="1772579"/>
              <a:ext cx="6125400" cy="1360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500">
                  <a:solidFill>
                    <a:srgbClr val="1F3864"/>
                  </a:solidFill>
                  <a:latin typeface="Corbel"/>
                  <a:ea typeface="Corbel"/>
                  <a:cs typeface="Corbel"/>
                  <a:sym typeface="Corbel"/>
                </a:rPr>
                <a:t>MORE RETURNS IN LONG-TERM</a:t>
              </a:r>
              <a:endParaRPr sz="1500">
                <a:solidFill>
                  <a:schemeClr val="dk1"/>
                </a:solidFill>
                <a:latin typeface="Corbel"/>
                <a:ea typeface="Corbel"/>
                <a:cs typeface="Corbel"/>
                <a:sym typeface="Corbel"/>
              </a:endParaRPr>
            </a:p>
            <a:p>
              <a:pPr indent="0" lvl="0" marL="0" marR="0" rtl="0" algn="l">
                <a:lnSpc>
                  <a:spcPct val="150000"/>
                </a:lnSpc>
                <a:spcBef>
                  <a:spcPts val="0"/>
                </a:spcBef>
                <a:spcAft>
                  <a:spcPts val="0"/>
                </a:spcAft>
                <a:buNone/>
              </a:pPr>
              <a:r>
                <a:rPr b="1" lang="en" sz="1500">
                  <a:solidFill>
                    <a:srgbClr val="1F3864"/>
                  </a:solidFill>
                  <a:latin typeface="Corbel"/>
                  <a:ea typeface="Corbel"/>
                  <a:cs typeface="Corbel"/>
                  <a:sym typeface="Corbel"/>
                </a:rPr>
                <a:t>VIXCOIN REDUCES THE RISK </a:t>
              </a:r>
              <a:endParaRPr sz="1500">
                <a:solidFill>
                  <a:srgbClr val="000000"/>
                </a:solidFill>
                <a:latin typeface="Corbel"/>
                <a:ea typeface="Corbel"/>
                <a:cs typeface="Corbel"/>
                <a:sym typeface="Corbel"/>
              </a:endParaRPr>
            </a:p>
            <a:p>
              <a:pPr indent="0" lvl="0" marL="0" marR="0" rtl="0" algn="l">
                <a:lnSpc>
                  <a:spcPct val="150000"/>
                </a:lnSpc>
                <a:spcBef>
                  <a:spcPts val="0"/>
                </a:spcBef>
                <a:spcAft>
                  <a:spcPts val="0"/>
                </a:spcAft>
                <a:buNone/>
              </a:pPr>
              <a:r>
                <a:rPr b="1" lang="en" sz="1500">
                  <a:solidFill>
                    <a:srgbClr val="1F3864"/>
                  </a:solidFill>
                  <a:latin typeface="Corbel"/>
                  <a:ea typeface="Corbel"/>
                  <a:cs typeface="Corbel"/>
                  <a:sym typeface="Corbel"/>
                </a:rPr>
                <a:t>ML ALGORITHM ELIMINATES THE “PRICE DECAY”</a:t>
              </a:r>
              <a:endParaRPr sz="1500">
                <a:solidFill>
                  <a:srgbClr val="000000"/>
                </a:solidFill>
                <a:latin typeface="Corbel"/>
                <a:ea typeface="Corbel"/>
                <a:cs typeface="Corbel"/>
                <a:sym typeface="Corbel"/>
              </a:endParaRPr>
            </a:p>
          </p:txBody>
        </p:sp>
        <p:pic>
          <p:nvPicPr>
            <p:cNvPr descr="Shape&#10;&#10;Description automatically generated with medium confidence" id="266" name="Google Shape;266;p32"/>
            <p:cNvPicPr preferRelativeResize="0"/>
            <p:nvPr/>
          </p:nvPicPr>
          <p:blipFill rotWithShape="1">
            <a:blip r:embed="rId7">
              <a:alphaModFix/>
            </a:blip>
            <a:srcRect b="15965" l="0" r="0" t="6867"/>
            <a:stretch/>
          </p:blipFill>
          <p:spPr>
            <a:xfrm>
              <a:off x="688679" y="2231659"/>
              <a:ext cx="518123" cy="431799"/>
            </a:xfrm>
            <a:prstGeom prst="rect">
              <a:avLst/>
            </a:prstGeom>
            <a:solidFill>
              <a:srgbClr val="385623"/>
            </a:solidFill>
            <a:ln>
              <a:noFill/>
            </a:ln>
          </p:spPr>
        </p:pic>
        <p:pic>
          <p:nvPicPr>
            <p:cNvPr descr="Shape&#10;&#10;Description automatically generated with medium confidence" id="267" name="Google Shape;267;p32"/>
            <p:cNvPicPr preferRelativeResize="0"/>
            <p:nvPr/>
          </p:nvPicPr>
          <p:blipFill rotWithShape="1">
            <a:blip r:embed="rId8">
              <a:alphaModFix/>
            </a:blip>
            <a:srcRect b="15965" l="0" r="0" t="6867"/>
            <a:stretch/>
          </p:blipFill>
          <p:spPr>
            <a:xfrm>
              <a:off x="686817" y="2672093"/>
              <a:ext cx="518123" cy="431799"/>
            </a:xfrm>
            <a:prstGeom prst="rect">
              <a:avLst/>
            </a:prstGeom>
            <a:solidFill>
              <a:srgbClr val="385623"/>
            </a:solid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nvSpPr>
        <p:spPr>
          <a:xfrm>
            <a:off x="252904" y="244447"/>
            <a:ext cx="25188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1F3864"/>
                </a:solidFill>
                <a:latin typeface="Corbel"/>
                <a:ea typeface="Corbel"/>
                <a:cs typeface="Corbel"/>
                <a:sym typeface="Corbel"/>
              </a:rPr>
              <a:t>SECRET BEHIND THIS MAGIC!!</a:t>
            </a:r>
            <a:endParaRPr sz="2400">
              <a:solidFill>
                <a:srgbClr val="1F3864"/>
              </a:solidFill>
              <a:latin typeface="Corbel"/>
              <a:ea typeface="Corbel"/>
              <a:cs typeface="Corbel"/>
              <a:sym typeface="Corbel"/>
            </a:endParaRPr>
          </a:p>
        </p:txBody>
      </p:sp>
      <p:grpSp>
        <p:nvGrpSpPr>
          <p:cNvPr id="273" name="Google Shape;273;p33"/>
          <p:cNvGrpSpPr/>
          <p:nvPr/>
        </p:nvGrpSpPr>
        <p:grpSpPr>
          <a:xfrm>
            <a:off x="152914" y="132992"/>
            <a:ext cx="1732500" cy="943200"/>
            <a:chOff x="152913" y="132992"/>
            <a:chExt cx="1732500" cy="943200"/>
          </a:xfrm>
        </p:grpSpPr>
        <p:cxnSp>
          <p:nvCxnSpPr>
            <p:cNvPr id="274" name="Google Shape;274;p33"/>
            <p:cNvCxnSpPr/>
            <p:nvPr/>
          </p:nvCxnSpPr>
          <p:spPr>
            <a:xfrm>
              <a:off x="152913" y="132992"/>
              <a:ext cx="0" cy="943200"/>
            </a:xfrm>
            <a:prstGeom prst="straightConnector1">
              <a:avLst/>
            </a:prstGeom>
            <a:noFill/>
            <a:ln cap="flat" cmpd="sng" w="12700">
              <a:solidFill>
                <a:srgbClr val="1F3864"/>
              </a:solidFill>
              <a:prstDash val="solid"/>
              <a:miter lim="800000"/>
              <a:headEnd len="sm" w="sm" type="none"/>
              <a:tailEnd len="sm" w="sm" type="none"/>
            </a:ln>
          </p:spPr>
        </p:cxnSp>
        <p:cxnSp>
          <p:nvCxnSpPr>
            <p:cNvPr id="275" name="Google Shape;275;p33"/>
            <p:cNvCxnSpPr/>
            <p:nvPr/>
          </p:nvCxnSpPr>
          <p:spPr>
            <a:xfrm>
              <a:off x="152913" y="132992"/>
              <a:ext cx="1732500" cy="0"/>
            </a:xfrm>
            <a:prstGeom prst="straightConnector1">
              <a:avLst/>
            </a:prstGeom>
            <a:noFill/>
            <a:ln cap="flat" cmpd="sng" w="12700">
              <a:solidFill>
                <a:srgbClr val="1F3864"/>
              </a:solidFill>
              <a:prstDash val="solid"/>
              <a:miter lim="800000"/>
              <a:headEnd len="sm" w="sm" type="none"/>
              <a:tailEnd len="sm" w="sm" type="none"/>
            </a:ln>
          </p:spPr>
        </p:cxnSp>
      </p:grpSp>
      <p:sp>
        <p:nvSpPr>
          <p:cNvPr id="276" name="Google Shape;276;p33"/>
          <p:cNvSpPr/>
          <p:nvPr/>
        </p:nvSpPr>
        <p:spPr>
          <a:xfrm>
            <a:off x="-1" y="5020032"/>
            <a:ext cx="9144000" cy="1236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 name="Google Shape;277;p33"/>
          <p:cNvSpPr/>
          <p:nvPr/>
        </p:nvSpPr>
        <p:spPr>
          <a:xfrm>
            <a:off x="9077633" y="1"/>
            <a:ext cx="66300" cy="5019900"/>
          </a:xfrm>
          <a:prstGeom prst="rect">
            <a:avLst/>
          </a:prstGeom>
          <a:solidFill>
            <a:srgbClr val="1F38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278" name="Google Shape;278;p33"/>
          <p:cNvCxnSpPr/>
          <p:nvPr/>
        </p:nvCxnSpPr>
        <p:spPr>
          <a:xfrm>
            <a:off x="2576646" y="2960855"/>
            <a:ext cx="0" cy="1719600"/>
          </a:xfrm>
          <a:prstGeom prst="straightConnector1">
            <a:avLst/>
          </a:prstGeom>
          <a:noFill/>
          <a:ln cap="flat" cmpd="sng" w="9525">
            <a:solidFill>
              <a:srgbClr val="757070"/>
            </a:solidFill>
            <a:prstDash val="solid"/>
            <a:miter lim="800000"/>
            <a:headEnd len="sm" w="sm" type="none"/>
            <a:tailEnd len="sm" w="sm" type="none"/>
          </a:ln>
        </p:spPr>
      </p:cxnSp>
      <p:sp>
        <p:nvSpPr>
          <p:cNvPr id="279" name="Google Shape;279;p33"/>
          <p:cNvSpPr txBox="1"/>
          <p:nvPr/>
        </p:nvSpPr>
        <p:spPr>
          <a:xfrm>
            <a:off x="2511625" y="1713966"/>
            <a:ext cx="6599100" cy="831300"/>
          </a:xfrm>
          <a:prstGeom prst="rect">
            <a:avLst/>
          </a:prstGeom>
          <a:gradFill>
            <a:gsLst>
              <a:gs pos="0">
                <a:srgbClr val="0E1F3B"/>
              </a:gs>
              <a:gs pos="50000">
                <a:srgbClr val="142C57"/>
              </a:gs>
              <a:gs pos="100000">
                <a:srgbClr val="193669"/>
              </a:gs>
            </a:gsLst>
            <a:lin ang="0" scaled="0"/>
          </a:grad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2100">
                <a:solidFill>
                  <a:schemeClr val="lt1"/>
                </a:solidFill>
                <a:latin typeface="Calibri"/>
                <a:ea typeface="Calibri"/>
                <a:cs typeface="Calibri"/>
                <a:sym typeface="Calibri"/>
              </a:rPr>
              <a:t>HIGHLY ADVANCED </a:t>
            </a:r>
            <a:endParaRPr sz="1100"/>
          </a:p>
          <a:p>
            <a:pPr indent="0" lvl="0" marL="0" marR="0" rtl="0" algn="l">
              <a:spcBef>
                <a:spcPts val="0"/>
              </a:spcBef>
              <a:spcAft>
                <a:spcPts val="0"/>
              </a:spcAft>
              <a:buNone/>
            </a:pPr>
            <a:r>
              <a:rPr lang="en" sz="2100">
                <a:solidFill>
                  <a:schemeClr val="lt1"/>
                </a:solidFill>
                <a:latin typeface="Calibri"/>
                <a:ea typeface="Calibri"/>
                <a:cs typeface="Calibri"/>
                <a:sym typeface="Calibri"/>
              </a:rPr>
              <a:t>MACHINE LEARNING ALGORITHMS </a:t>
            </a:r>
            <a:endParaRPr sz="1500">
              <a:solidFill>
                <a:schemeClr val="dk1"/>
              </a:solidFill>
              <a:latin typeface="Calibri"/>
              <a:ea typeface="Calibri"/>
              <a:cs typeface="Calibri"/>
              <a:sym typeface="Calibri"/>
            </a:endParaRPr>
          </a:p>
        </p:txBody>
      </p:sp>
      <p:grpSp>
        <p:nvGrpSpPr>
          <p:cNvPr id="280" name="Google Shape;280;p33"/>
          <p:cNvGrpSpPr/>
          <p:nvPr/>
        </p:nvGrpSpPr>
        <p:grpSpPr>
          <a:xfrm>
            <a:off x="7447392" y="75426"/>
            <a:ext cx="1443704" cy="1465231"/>
            <a:chOff x="9929856" y="94788"/>
            <a:chExt cx="1924939" cy="1953642"/>
          </a:xfrm>
        </p:grpSpPr>
        <p:pic>
          <p:nvPicPr>
            <p:cNvPr id="281" name="Google Shape;281;p33"/>
            <p:cNvPicPr preferRelativeResize="0"/>
            <p:nvPr/>
          </p:nvPicPr>
          <p:blipFill rotWithShape="1">
            <a:blip r:embed="rId3">
              <a:alphaModFix/>
            </a:blip>
            <a:srcRect b="0" l="0" r="0" t="0"/>
            <a:stretch/>
          </p:blipFill>
          <p:spPr>
            <a:xfrm rot="-1818198">
              <a:off x="10072908" y="325375"/>
              <a:ext cx="1151991" cy="878962"/>
            </a:xfrm>
            <a:prstGeom prst="rect">
              <a:avLst/>
            </a:prstGeom>
            <a:noFill/>
            <a:ln>
              <a:noFill/>
            </a:ln>
          </p:spPr>
        </p:pic>
        <p:pic>
          <p:nvPicPr>
            <p:cNvPr descr="Icon&#10;&#10;Description automatically generated" id="282" name="Google Shape;282;p33"/>
            <p:cNvPicPr preferRelativeResize="0"/>
            <p:nvPr/>
          </p:nvPicPr>
          <p:blipFill rotWithShape="1">
            <a:blip r:embed="rId4">
              <a:alphaModFix/>
            </a:blip>
            <a:srcRect b="15078" l="14272" r="12311" t="12807"/>
            <a:stretch/>
          </p:blipFill>
          <p:spPr>
            <a:xfrm>
              <a:off x="10120185" y="518679"/>
              <a:ext cx="1734610" cy="1529751"/>
            </a:xfrm>
            <a:prstGeom prst="rect">
              <a:avLst/>
            </a:prstGeom>
            <a:noFill/>
            <a:ln>
              <a:noFill/>
            </a:ln>
          </p:spPr>
        </p:pic>
      </p:grpSp>
      <p:cxnSp>
        <p:nvCxnSpPr>
          <p:cNvPr id="283" name="Google Shape;283;p33"/>
          <p:cNvCxnSpPr/>
          <p:nvPr/>
        </p:nvCxnSpPr>
        <p:spPr>
          <a:xfrm>
            <a:off x="2576646" y="4680456"/>
            <a:ext cx="6114900" cy="18900"/>
          </a:xfrm>
          <a:prstGeom prst="straightConnector1">
            <a:avLst/>
          </a:prstGeom>
          <a:noFill/>
          <a:ln cap="flat" cmpd="sng" w="9525">
            <a:solidFill>
              <a:srgbClr val="757070"/>
            </a:solidFill>
            <a:prstDash val="solid"/>
            <a:miter lim="800000"/>
            <a:headEnd len="sm" w="sm" type="none"/>
            <a:tailEnd len="sm" w="sm" type="none"/>
          </a:ln>
        </p:spPr>
      </p:cxnSp>
      <p:pic>
        <p:nvPicPr>
          <p:cNvPr descr="Chart, line chart&#10;&#10;Description automatically generated" id="284" name="Google Shape;284;p33"/>
          <p:cNvPicPr preferRelativeResize="0"/>
          <p:nvPr/>
        </p:nvPicPr>
        <p:blipFill rotWithShape="1">
          <a:blip r:embed="rId5">
            <a:alphaModFix/>
          </a:blip>
          <a:srcRect b="40941" l="17871" r="25158" t="14401"/>
          <a:stretch/>
        </p:blipFill>
        <p:spPr>
          <a:xfrm rot="-205091">
            <a:off x="2988791" y="3189413"/>
            <a:ext cx="5758909" cy="1048385"/>
          </a:xfrm>
          <a:prstGeom prst="rect">
            <a:avLst/>
          </a:prstGeom>
          <a:noFill/>
          <a:ln>
            <a:noFill/>
          </a:ln>
        </p:spPr>
      </p:pic>
      <p:grpSp>
        <p:nvGrpSpPr>
          <p:cNvPr id="285" name="Google Shape;285;p33"/>
          <p:cNvGrpSpPr/>
          <p:nvPr/>
        </p:nvGrpSpPr>
        <p:grpSpPr>
          <a:xfrm>
            <a:off x="7798082" y="3599995"/>
            <a:ext cx="973578" cy="1015650"/>
            <a:chOff x="9036843" y="4860845"/>
            <a:chExt cx="1227405" cy="1354200"/>
          </a:xfrm>
        </p:grpSpPr>
        <p:sp>
          <p:nvSpPr>
            <p:cNvPr id="286" name="Google Shape;286;p33"/>
            <p:cNvSpPr/>
            <p:nvPr/>
          </p:nvSpPr>
          <p:spPr>
            <a:xfrm rot="5400000">
              <a:off x="9552348" y="5231182"/>
              <a:ext cx="803400" cy="620400"/>
            </a:xfrm>
            <a:prstGeom prst="stripedRightArrow">
              <a:avLst>
                <a:gd fmla="val 42168" name="adj1"/>
                <a:gd fmla="val 62913" name="adj2"/>
              </a:avLst>
            </a:prstGeom>
            <a:gradFill>
              <a:gsLst>
                <a:gs pos="0">
                  <a:srgbClr val="770000"/>
                </a:gs>
                <a:gs pos="50000">
                  <a:srgbClr val="AC0000"/>
                </a:gs>
                <a:gs pos="100000">
                  <a:srgbClr val="CE0000"/>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33"/>
            <p:cNvSpPr txBox="1"/>
            <p:nvPr/>
          </p:nvSpPr>
          <p:spPr>
            <a:xfrm>
              <a:off x="9036843" y="4860845"/>
              <a:ext cx="567600" cy="1354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5400">
                  <a:solidFill>
                    <a:srgbClr val="C00000"/>
                  </a:solidFill>
                  <a:latin typeface="Calibri"/>
                  <a:ea typeface="Calibri"/>
                  <a:cs typeface="Calibri"/>
                  <a:sym typeface="Calibri"/>
                </a:rPr>
                <a:t>$</a:t>
              </a:r>
              <a:endParaRPr b="1" sz="6600">
                <a:solidFill>
                  <a:srgbClr val="C00000"/>
                </a:solidFill>
                <a:latin typeface="Calibri"/>
                <a:ea typeface="Calibri"/>
                <a:cs typeface="Calibri"/>
                <a:sym typeface="Calibri"/>
              </a:endParaRPr>
            </a:p>
          </p:txBody>
        </p:sp>
      </p:grpSp>
      <p:grpSp>
        <p:nvGrpSpPr>
          <p:cNvPr id="288" name="Google Shape;288;p33"/>
          <p:cNvGrpSpPr/>
          <p:nvPr/>
        </p:nvGrpSpPr>
        <p:grpSpPr>
          <a:xfrm>
            <a:off x="3125790" y="3084413"/>
            <a:ext cx="1020824" cy="1015650"/>
            <a:chOff x="3330174" y="5032447"/>
            <a:chExt cx="974999" cy="1354200"/>
          </a:xfrm>
        </p:grpSpPr>
        <p:sp>
          <p:nvSpPr>
            <p:cNvPr id="289" name="Google Shape;289;p33"/>
            <p:cNvSpPr txBox="1"/>
            <p:nvPr/>
          </p:nvSpPr>
          <p:spPr>
            <a:xfrm>
              <a:off x="3330174" y="5032447"/>
              <a:ext cx="567600" cy="1354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5400">
                  <a:solidFill>
                    <a:srgbClr val="385623"/>
                  </a:solidFill>
                  <a:latin typeface="Calibri"/>
                  <a:ea typeface="Calibri"/>
                  <a:cs typeface="Calibri"/>
                  <a:sym typeface="Calibri"/>
                </a:rPr>
                <a:t>$</a:t>
              </a:r>
              <a:endParaRPr b="1" sz="6600">
                <a:solidFill>
                  <a:srgbClr val="385623"/>
                </a:solidFill>
                <a:latin typeface="Calibri"/>
                <a:ea typeface="Calibri"/>
                <a:cs typeface="Calibri"/>
                <a:sym typeface="Calibri"/>
              </a:endParaRPr>
            </a:p>
          </p:txBody>
        </p:sp>
        <p:sp>
          <p:nvSpPr>
            <p:cNvPr id="290" name="Google Shape;290;p33"/>
            <p:cNvSpPr/>
            <p:nvPr/>
          </p:nvSpPr>
          <p:spPr>
            <a:xfrm rot="-5400000">
              <a:off x="3607823" y="5435914"/>
              <a:ext cx="907800" cy="486900"/>
            </a:xfrm>
            <a:prstGeom prst="stripedRightArrow">
              <a:avLst>
                <a:gd fmla="val 47255" name="adj1"/>
                <a:gd fmla="val 64773" name="adj2"/>
              </a:avLst>
            </a:prstGeom>
            <a:gradFill>
              <a:gsLst>
                <a:gs pos="0">
                  <a:srgbClr val="2F4D1A"/>
                </a:gs>
                <a:gs pos="50000">
                  <a:srgbClr val="456F27"/>
                </a:gs>
                <a:gs pos="100000">
                  <a:srgbClr val="52862F"/>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91" name="Google Shape;291;p33"/>
          <p:cNvGrpSpPr/>
          <p:nvPr/>
        </p:nvGrpSpPr>
        <p:grpSpPr>
          <a:xfrm>
            <a:off x="4898379" y="2750875"/>
            <a:ext cx="1929580" cy="1929580"/>
            <a:chOff x="6531172" y="3667833"/>
            <a:chExt cx="2572774" cy="2572774"/>
          </a:xfrm>
        </p:grpSpPr>
        <p:pic>
          <p:nvPicPr>
            <p:cNvPr descr="A picture containing transport, wheel&#10;&#10;Description automatically generated" id="292" name="Google Shape;292;p33"/>
            <p:cNvPicPr preferRelativeResize="0"/>
            <p:nvPr/>
          </p:nvPicPr>
          <p:blipFill rotWithShape="1">
            <a:blip r:embed="rId6">
              <a:alphaModFix/>
            </a:blip>
            <a:srcRect b="0" l="0" r="0" t="0"/>
            <a:stretch/>
          </p:blipFill>
          <p:spPr>
            <a:xfrm>
              <a:off x="6531172" y="3667833"/>
              <a:ext cx="2572774" cy="2572774"/>
            </a:xfrm>
            <a:prstGeom prst="rect">
              <a:avLst/>
            </a:prstGeom>
            <a:noFill/>
            <a:ln>
              <a:noFill/>
            </a:ln>
          </p:spPr>
        </p:pic>
        <p:sp>
          <p:nvSpPr>
            <p:cNvPr id="293" name="Google Shape;293;p33"/>
            <p:cNvSpPr/>
            <p:nvPr/>
          </p:nvSpPr>
          <p:spPr>
            <a:xfrm>
              <a:off x="7143770" y="4754880"/>
              <a:ext cx="980100" cy="1000200"/>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94" name="Google Shape;294;p33"/>
          <p:cNvSpPr txBox="1"/>
          <p:nvPr/>
        </p:nvSpPr>
        <p:spPr>
          <a:xfrm>
            <a:off x="5290249" y="3652100"/>
            <a:ext cx="870000" cy="6156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1400">
                <a:solidFill>
                  <a:srgbClr val="C00000"/>
                </a:solidFill>
                <a:latin typeface="Calibri"/>
                <a:ea typeface="Calibri"/>
                <a:cs typeface="Calibri"/>
                <a:sym typeface="Calibri"/>
              </a:rPr>
              <a:t>REVERSE </a:t>
            </a:r>
            <a:endParaRPr sz="1100"/>
          </a:p>
          <a:p>
            <a:pPr indent="0" lvl="0" marL="0" marR="0" rtl="0" algn="ctr">
              <a:spcBef>
                <a:spcPts val="0"/>
              </a:spcBef>
              <a:spcAft>
                <a:spcPts val="0"/>
              </a:spcAft>
              <a:buNone/>
            </a:pPr>
            <a:r>
              <a:rPr b="1" lang="en" sz="1400">
                <a:solidFill>
                  <a:srgbClr val="C00000"/>
                </a:solidFill>
                <a:latin typeface="Calibri"/>
                <a:ea typeface="Calibri"/>
                <a:cs typeface="Calibri"/>
                <a:sym typeface="Calibri"/>
              </a:rPr>
              <a:t>DECAY</a:t>
            </a:r>
            <a:endParaRPr b="1" sz="1800">
              <a:solidFill>
                <a:srgbClr val="C00000"/>
              </a:solidFill>
              <a:latin typeface="Calibri"/>
              <a:ea typeface="Calibri"/>
              <a:cs typeface="Calibri"/>
              <a:sym typeface="Calibri"/>
            </a:endParaRPr>
          </a:p>
        </p:txBody>
      </p:sp>
      <p:sp>
        <p:nvSpPr>
          <p:cNvPr id="295" name="Google Shape;295;p33"/>
          <p:cNvSpPr/>
          <p:nvPr/>
        </p:nvSpPr>
        <p:spPr>
          <a:xfrm rot="1701538">
            <a:off x="4824065" y="2910893"/>
            <a:ext cx="1620020" cy="1620020"/>
          </a:xfrm>
          <a:custGeom>
            <a:rect b="b" l="l" r="r" t="t"/>
            <a:pathLst>
              <a:path extrusionOk="0" h="120000" w="12000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1F386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Icon&#10;&#10;Description automatically generated" id="296" name="Google Shape;296;p33"/>
          <p:cNvPicPr preferRelativeResize="0"/>
          <p:nvPr/>
        </p:nvPicPr>
        <p:blipFill rotWithShape="1">
          <a:blip r:embed="rId7">
            <a:alphaModFix/>
          </a:blip>
          <a:srcRect b="11214" l="20308" r="18540" t="7465"/>
          <a:stretch/>
        </p:blipFill>
        <p:spPr>
          <a:xfrm>
            <a:off x="338505" y="2509951"/>
            <a:ext cx="1904700" cy="1790700"/>
          </a:xfrm>
          <a:prstGeom prst="ellipse">
            <a:avLst/>
          </a:prstGeom>
          <a:noFill/>
          <a:ln cap="rnd" cmpd="sng" w="9525">
            <a:solidFill>
              <a:srgbClr val="757070"/>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